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82" r:id="rId11"/>
    <p:sldId id="266" r:id="rId12"/>
    <p:sldId id="267" r:id="rId13"/>
    <p:sldId id="268" r:id="rId14"/>
    <p:sldId id="269" r:id="rId15"/>
    <p:sldId id="270" r:id="rId16"/>
    <p:sldId id="271" r:id="rId17"/>
    <p:sldId id="275" r:id="rId18"/>
    <p:sldId id="274" r:id="rId19"/>
    <p:sldId id="273" r:id="rId20"/>
    <p:sldId id="272"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83"/>
    <p:restoredTop sz="94637"/>
  </p:normalViewPr>
  <p:slideViewPr>
    <p:cSldViewPr snapToGrid="0">
      <p:cViewPr>
        <p:scale>
          <a:sx n="100" d="100"/>
          <a:sy n="100" d="100"/>
        </p:scale>
        <p:origin x="14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8A3CD-0E0E-ACB1-BCB7-C869C221F4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F4CCC34-7FFA-250C-F992-8A352E48A6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9EF5D-71A4-8A8C-F4BA-51D661D7DAB9}"/>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5" name="Footer Placeholder 4">
            <a:extLst>
              <a:ext uri="{FF2B5EF4-FFF2-40B4-BE49-F238E27FC236}">
                <a16:creationId xmlns:a16="http://schemas.microsoft.com/office/drawing/2014/main" id="{D3E2B0B4-2247-98DC-1C1F-7B700B289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49983-8FB7-2078-CA6D-872E07E80AA7}"/>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79336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A8007-8343-EDF2-D02A-55D3ECB74F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CFEC31-7230-A107-86B3-15B440C85E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04E3D4-1B7A-996F-2A43-C0BD5783F6A8}"/>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5" name="Footer Placeholder 4">
            <a:extLst>
              <a:ext uri="{FF2B5EF4-FFF2-40B4-BE49-F238E27FC236}">
                <a16:creationId xmlns:a16="http://schemas.microsoft.com/office/drawing/2014/main" id="{57649228-73AB-C6DA-C34B-6D2E3F473A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80DF5-C441-B3BA-65AE-58A4B1953E15}"/>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2084511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5486D1-EA97-7417-A527-0DC7E42F1C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FCECD3-E58C-5421-4EDA-3714E2EFD9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014979-9096-A08C-F849-1C4EC7DC3A5C}"/>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5" name="Footer Placeholder 4">
            <a:extLst>
              <a:ext uri="{FF2B5EF4-FFF2-40B4-BE49-F238E27FC236}">
                <a16:creationId xmlns:a16="http://schemas.microsoft.com/office/drawing/2014/main" id="{3E25C5D5-7558-2CAD-8A8C-DDF0E2266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038531-EA8C-4EFB-DA2C-0D084ABD1468}"/>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3178296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2123-3E15-189A-03A4-AA5D2FAA2C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A0BF48-C824-23DA-A2F0-546C6F27F0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C88E83-112C-9216-E403-301DE94C8D2B}"/>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5" name="Footer Placeholder 4">
            <a:extLst>
              <a:ext uri="{FF2B5EF4-FFF2-40B4-BE49-F238E27FC236}">
                <a16:creationId xmlns:a16="http://schemas.microsoft.com/office/drawing/2014/main" id="{C20144CE-2ACB-5121-894B-C9C87D2002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10E29F-53E9-87C6-A79A-E5DF052268A7}"/>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81624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89F32-1838-8AD1-3050-D041573F67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31803E-050E-0054-CAA2-5F1318446F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5AD525-64FE-0A74-09EA-97A74BBA350D}"/>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5" name="Footer Placeholder 4">
            <a:extLst>
              <a:ext uri="{FF2B5EF4-FFF2-40B4-BE49-F238E27FC236}">
                <a16:creationId xmlns:a16="http://schemas.microsoft.com/office/drawing/2014/main" id="{676948E7-1B1F-21BC-2EC5-4FFC5EFD75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D8249D-DC65-9B94-6460-18F3B6603918}"/>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500731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5DFE6-268C-74A2-FB69-11D36FAEFF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2B8B66-40D7-78EE-976F-D3B9B2A993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60A99E-9EE5-0216-DCBD-83C3686661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B27F04-0BCB-EBD1-B0D9-C7C8D9A0A0AC}"/>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6" name="Footer Placeholder 5">
            <a:extLst>
              <a:ext uri="{FF2B5EF4-FFF2-40B4-BE49-F238E27FC236}">
                <a16:creationId xmlns:a16="http://schemas.microsoft.com/office/drawing/2014/main" id="{7F13E92B-EDD4-EF3E-2287-1E2BD03C00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6EB083-21E6-6584-7205-5322F7868FA6}"/>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207389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25E39-A101-70D9-AAE4-426A6EE553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E03970-7FD5-1C17-016E-CECAC1BC30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C3BC16-0109-E91B-BFB6-D7C5EF2A72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8DD6A5-3DED-5B60-7341-CCBB22840E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592281-C4EC-054D-B000-E1BE744611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EE9BAB-B9E4-B3A5-D060-90C670CCC412}"/>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8" name="Footer Placeholder 7">
            <a:extLst>
              <a:ext uri="{FF2B5EF4-FFF2-40B4-BE49-F238E27FC236}">
                <a16:creationId xmlns:a16="http://schemas.microsoft.com/office/drawing/2014/main" id="{F64B7460-75BD-BD22-FA1C-BBEB24802E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2D9C5C-6A3E-1D36-FDEA-6A740A820DF7}"/>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3010079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BC43D-5901-38CD-1011-C65696AD75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44F98A-D796-C3B2-5437-BA3395A7D844}"/>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4" name="Footer Placeholder 3">
            <a:extLst>
              <a:ext uri="{FF2B5EF4-FFF2-40B4-BE49-F238E27FC236}">
                <a16:creationId xmlns:a16="http://schemas.microsoft.com/office/drawing/2014/main" id="{26C8877F-4324-6838-1DAA-4DCF6F4BD6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8800FD-0E52-E60F-05B2-A3010A36AC01}"/>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4151211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23D6F6-20CE-BD61-3DC5-69AAB89DD775}"/>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3" name="Footer Placeholder 2">
            <a:extLst>
              <a:ext uri="{FF2B5EF4-FFF2-40B4-BE49-F238E27FC236}">
                <a16:creationId xmlns:a16="http://schemas.microsoft.com/office/drawing/2014/main" id="{613CE59C-3D4A-3028-CBDF-6230B78CD8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34BA93-E77B-0050-BA8B-37DCA730DD40}"/>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3942570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6DA65-4EF8-CF4C-5FBC-66FD017529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F5591B-BEE5-28E7-3676-F4C588C885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C53284-25C1-9BDF-D569-ACAA6A3EDE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E499F-5BD1-0D7F-73B2-64F6DA34AEBF}"/>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6" name="Footer Placeholder 5">
            <a:extLst>
              <a:ext uri="{FF2B5EF4-FFF2-40B4-BE49-F238E27FC236}">
                <a16:creationId xmlns:a16="http://schemas.microsoft.com/office/drawing/2014/main" id="{8A9A90EE-EE86-B9CA-1192-303BEAB810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AFB393-EDE8-203B-26F5-4B0621910E11}"/>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60801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A1E84-8C31-DF62-7701-D9F89E6957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2D504C-1DB1-DC87-894B-F353085ABF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FDCE31-B57C-D52B-ADAE-2952BD8A22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0BD48C-D4E8-8458-8B8A-988A90595672}"/>
              </a:ext>
            </a:extLst>
          </p:cNvPr>
          <p:cNvSpPr>
            <a:spLocks noGrp="1"/>
          </p:cNvSpPr>
          <p:nvPr>
            <p:ph type="dt" sz="half" idx="10"/>
          </p:nvPr>
        </p:nvSpPr>
        <p:spPr/>
        <p:txBody>
          <a:bodyPr/>
          <a:lstStyle/>
          <a:p>
            <a:fld id="{8D5E330D-C9E5-8644-A3E3-FA7CB051497D}" type="datetimeFigureOut">
              <a:rPr lang="en-US" smtClean="0"/>
              <a:t>1/25/25</a:t>
            </a:fld>
            <a:endParaRPr lang="en-US"/>
          </a:p>
        </p:txBody>
      </p:sp>
      <p:sp>
        <p:nvSpPr>
          <p:cNvPr id="6" name="Footer Placeholder 5">
            <a:extLst>
              <a:ext uri="{FF2B5EF4-FFF2-40B4-BE49-F238E27FC236}">
                <a16:creationId xmlns:a16="http://schemas.microsoft.com/office/drawing/2014/main" id="{BC7C1003-1078-3AFB-96A8-56032CBBCA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AF0C12-A99B-03DF-7975-FCC5D74772AA}"/>
              </a:ext>
            </a:extLst>
          </p:cNvPr>
          <p:cNvSpPr>
            <a:spLocks noGrp="1"/>
          </p:cNvSpPr>
          <p:nvPr>
            <p:ph type="sldNum" sz="quarter" idx="12"/>
          </p:nvPr>
        </p:nvSpPr>
        <p:spPr/>
        <p:txBody>
          <a:bodyPr/>
          <a:lstStyle/>
          <a:p>
            <a:fld id="{77D08720-4A5C-BD4D-8BC1-0FDAB5CDF595}" type="slidenum">
              <a:rPr lang="en-US" smtClean="0"/>
              <a:t>‹#›</a:t>
            </a:fld>
            <a:endParaRPr lang="en-US"/>
          </a:p>
        </p:txBody>
      </p:sp>
    </p:spTree>
    <p:extLst>
      <p:ext uri="{BB962C8B-B14F-4D97-AF65-F5344CB8AC3E}">
        <p14:creationId xmlns:p14="http://schemas.microsoft.com/office/powerpoint/2010/main" val="2357658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315554-0B2B-232C-FAD6-D3CCDE91B5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07C778-A2C5-BB7B-0468-66FFBBFFD4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061AF-8C05-73C0-F222-E0F07349C8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E330D-C9E5-8644-A3E3-FA7CB051497D}" type="datetimeFigureOut">
              <a:rPr lang="en-US" smtClean="0"/>
              <a:t>1/25/25</a:t>
            </a:fld>
            <a:endParaRPr lang="en-US"/>
          </a:p>
        </p:txBody>
      </p:sp>
      <p:sp>
        <p:nvSpPr>
          <p:cNvPr id="5" name="Footer Placeholder 4">
            <a:extLst>
              <a:ext uri="{FF2B5EF4-FFF2-40B4-BE49-F238E27FC236}">
                <a16:creationId xmlns:a16="http://schemas.microsoft.com/office/drawing/2014/main" id="{5EB463D4-18E4-5DBB-5360-168C40E7DE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D1A990-7012-96D1-31B6-C266F5B894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08720-4A5C-BD4D-8BC1-0FDAB5CDF595}" type="slidenum">
              <a:rPr lang="en-US" smtClean="0"/>
              <a:t>‹#›</a:t>
            </a:fld>
            <a:endParaRPr lang="en-US"/>
          </a:p>
        </p:txBody>
      </p:sp>
    </p:spTree>
    <p:extLst>
      <p:ext uri="{BB962C8B-B14F-4D97-AF65-F5344CB8AC3E}">
        <p14:creationId xmlns:p14="http://schemas.microsoft.com/office/powerpoint/2010/main" val="2905414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D3C6E-C737-AA2A-ECD8-E0F6F02663B7}"/>
              </a:ext>
            </a:extLst>
          </p:cNvPr>
          <p:cNvSpPr>
            <a:spLocks noGrp="1"/>
          </p:cNvSpPr>
          <p:nvPr>
            <p:ph type="ctrTitle"/>
          </p:nvPr>
        </p:nvSpPr>
        <p:spPr>
          <a:xfrm>
            <a:off x="1050324" y="704334"/>
            <a:ext cx="9543535" cy="3422824"/>
          </a:xfrm>
        </p:spPr>
        <p:txBody>
          <a:bodyPr>
            <a:noAutofit/>
          </a:bodyPr>
          <a:lstStyle/>
          <a:p>
            <a:pPr marL="0" marR="0" algn="ctr">
              <a:lnSpc>
                <a:spcPct val="107000"/>
              </a:lnSpc>
              <a:spcBef>
                <a:spcPts val="0"/>
              </a:spcBef>
              <a:spcAft>
                <a:spcPts val="0"/>
              </a:spcAft>
            </a:pPr>
            <a:r>
              <a:rPr lang="en-US" sz="4000" b="1" dirty="0">
                <a:solidFill>
                  <a:srgbClr val="222222"/>
                </a:solidFill>
                <a:effectLst/>
                <a:latin typeface="Times New Roman" panose="02020603050405020304" pitchFamily="18" charset="0"/>
                <a:ea typeface="Times New Roman" panose="02020603050405020304" pitchFamily="18" charset="0"/>
              </a:rPr>
              <a:t>Prayers for from </a:t>
            </a:r>
            <a:br>
              <a:rPr lang="en-US" sz="3200" b="1" dirty="0">
                <a:solidFill>
                  <a:srgbClr val="222222"/>
                </a:solidFill>
                <a:effectLst/>
                <a:latin typeface="Times New Roman" panose="02020603050405020304" pitchFamily="18" charset="0"/>
                <a:ea typeface="Times New Roman" panose="02020603050405020304" pitchFamily="18" charset="0"/>
              </a:rPr>
            </a:br>
            <a:r>
              <a:rPr lang="en-US" b="1" i="1" dirty="0">
                <a:solidFill>
                  <a:srgbClr val="222222"/>
                </a:solidFill>
                <a:effectLst/>
                <a:latin typeface="Times New Roman" panose="02020603050405020304" pitchFamily="18" charset="0"/>
                <a:ea typeface="Times New Roman" panose="02020603050405020304" pitchFamily="18" charset="0"/>
              </a:rPr>
              <a:t>The Porch To The Altar</a:t>
            </a:r>
            <a:br>
              <a:rPr lang="en-US" i="1" dirty="0"/>
            </a:br>
            <a:endParaRPr lang="en-US"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3779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2AEF69-8168-DAE0-510A-DD2C792689F9}"/>
              </a:ext>
            </a:extLst>
          </p:cNvPr>
          <p:cNvSpPr>
            <a:spLocks noGrp="1"/>
          </p:cNvSpPr>
          <p:nvPr>
            <p:ph idx="1"/>
          </p:nvPr>
        </p:nvSpPr>
        <p:spPr/>
        <p:txBody>
          <a:bodyPr>
            <a:normAutofit/>
          </a:bodyPr>
          <a:lstStyle/>
          <a:p>
            <a:r>
              <a:rPr lang="en-US" sz="4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thank you that by your Spirit, you strengthen me with might in my inner man, and that Christ dwells in my heart by faith </a:t>
            </a:r>
            <a:r>
              <a:rPr lang="en-US" sz="4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(Eph.3:15-19)</a:t>
            </a:r>
            <a:r>
              <a:rPr lang="en-US" sz="4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ctr">
              <a:buNone/>
            </a:pPr>
            <a:endPar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6B</a:t>
            </a:r>
            <a:endParaRPr lang="en-US" sz="2000" dirty="0"/>
          </a:p>
          <a:p>
            <a:pPr marL="0" indent="0">
              <a:buNone/>
            </a:pPr>
            <a:endPar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p>
        </p:txBody>
      </p:sp>
      <p:sp>
        <p:nvSpPr>
          <p:cNvPr id="4" name="Title 1">
            <a:extLst>
              <a:ext uri="{FF2B5EF4-FFF2-40B4-BE49-F238E27FC236}">
                <a16:creationId xmlns:a16="http://schemas.microsoft.com/office/drawing/2014/main" id="{6242B182-CBCD-59EF-1130-84886A5AD591}"/>
              </a:ext>
            </a:extLst>
          </p:cNvPr>
          <p:cNvSpPr>
            <a:spLocks noGrp="1"/>
          </p:cNvSpPr>
          <p:nvPr>
            <p:ph type="title"/>
          </p:nvPr>
        </p:nvSpPr>
        <p:spPr>
          <a:xfrm>
            <a:off x="386365" y="365125"/>
            <a:ext cx="11423561" cy="1336675"/>
          </a:xfrm>
        </p:spPr>
        <p:txBody>
          <a:bodyPr>
            <a:noAutofit/>
          </a:bodyPr>
          <a:lstStyle/>
          <a:p>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Prayer for the preservation of strength for the will of God</a:t>
            </a:r>
            <a:r>
              <a:rPr lang="en-US" sz="32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continued</a:t>
            </a:r>
            <a:endParaRPr lang="en-US" sz="3200" i="1" dirty="0">
              <a:solidFill>
                <a:srgbClr val="0070C0"/>
              </a:solidFill>
            </a:endParaRPr>
          </a:p>
        </p:txBody>
      </p:sp>
    </p:spTree>
    <p:extLst>
      <p:ext uri="{BB962C8B-B14F-4D97-AF65-F5344CB8AC3E}">
        <p14:creationId xmlns:p14="http://schemas.microsoft.com/office/powerpoint/2010/main" val="781873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1B4DA-501A-0966-FD3A-5BE1C400798F}"/>
              </a:ext>
            </a:extLst>
          </p:cNvPr>
          <p:cNvSpPr>
            <a:spLocks noGrp="1"/>
          </p:cNvSpPr>
          <p:nvPr>
            <p:ph type="title"/>
          </p:nvPr>
        </p:nvSpPr>
        <p:spPr>
          <a:xfrm>
            <a:off x="631065" y="365125"/>
            <a:ext cx="10722735" cy="1592464"/>
          </a:xfrm>
        </p:spPr>
        <p:txBody>
          <a:bodyPr>
            <a:noAutofit/>
          </a:bodyPr>
          <a:lstStyle/>
          <a:p>
            <a:pPr algn="ctr"/>
            <a:r>
              <a:rPr lang="en-US" sz="3200" dirty="0">
                <a:latin typeface="Times New Roman" panose="02020603050405020304" pitchFamily="18" charset="0"/>
                <a:cs typeface="Times New Roman" panose="02020603050405020304" pitchFamily="18" charset="0"/>
              </a:rPr>
              <a:t>Prayer of commitment to God’s House </a:t>
            </a:r>
            <a:r>
              <a:rPr lang="en-US" sz="3200" b="1" dirty="0">
                <a:solidFill>
                  <a:srgbClr val="0070C0"/>
                </a:solidFill>
                <a:latin typeface="Times New Roman" panose="02020603050405020304" pitchFamily="18" charset="0"/>
                <a:cs typeface="Times New Roman" panose="02020603050405020304" pitchFamily="18" charset="0"/>
              </a:rPr>
              <a:t>//Ps.102:13-14</a:t>
            </a:r>
            <a:br>
              <a:rPr lang="en-US" sz="3200" dirty="0">
                <a:latin typeface="Times New Roman" panose="02020603050405020304" pitchFamily="18" charset="0"/>
                <a:cs typeface="Times New Roman" panose="02020603050405020304" pitchFamily="18" charset="0"/>
              </a:rPr>
            </a:br>
            <a:r>
              <a:rPr lang="en-US" sz="3200" b="1" i="1" dirty="0">
                <a:solidFill>
                  <a:srgbClr val="0070C0"/>
                </a:solidFill>
                <a:latin typeface="Times New Roman" panose="02020603050405020304" pitchFamily="18" charset="0"/>
                <a:cs typeface="Times New Roman" panose="02020603050405020304" pitchFamily="18" charset="0"/>
              </a:rPr>
              <a:t>Thou shalt arise, and have mercy upon Zion: for the time to </a:t>
            </a:r>
            <a:r>
              <a:rPr lang="en-US" sz="3200" b="1" i="1" dirty="0" err="1">
                <a:solidFill>
                  <a:srgbClr val="0070C0"/>
                </a:solidFill>
                <a:latin typeface="Times New Roman" panose="02020603050405020304" pitchFamily="18" charset="0"/>
                <a:cs typeface="Times New Roman" panose="02020603050405020304" pitchFamily="18" charset="0"/>
              </a:rPr>
              <a:t>favour</a:t>
            </a:r>
            <a:r>
              <a:rPr lang="en-US" sz="3200" b="1" i="1" dirty="0">
                <a:solidFill>
                  <a:srgbClr val="0070C0"/>
                </a:solidFill>
                <a:latin typeface="Times New Roman" panose="02020603050405020304" pitchFamily="18" charset="0"/>
                <a:cs typeface="Times New Roman" panose="02020603050405020304" pitchFamily="18" charset="0"/>
              </a:rPr>
              <a:t> her, yea, the set time, is come. For thy servants take pleasure in her stones, and </a:t>
            </a:r>
            <a:r>
              <a:rPr lang="en-US" sz="3200" b="1" i="1" dirty="0" err="1">
                <a:solidFill>
                  <a:srgbClr val="0070C0"/>
                </a:solidFill>
                <a:latin typeface="Times New Roman" panose="02020603050405020304" pitchFamily="18" charset="0"/>
                <a:cs typeface="Times New Roman" panose="02020603050405020304" pitchFamily="18" charset="0"/>
              </a:rPr>
              <a:t>favour</a:t>
            </a:r>
            <a:r>
              <a:rPr lang="en-US" sz="3200" b="1" i="1" dirty="0">
                <a:solidFill>
                  <a:srgbClr val="0070C0"/>
                </a:solidFill>
                <a:latin typeface="Times New Roman" panose="02020603050405020304" pitchFamily="18" charset="0"/>
                <a:cs typeface="Times New Roman" panose="02020603050405020304" pitchFamily="18" charset="0"/>
              </a:rPr>
              <a:t> the dust thereof.</a:t>
            </a:r>
          </a:p>
        </p:txBody>
      </p:sp>
      <p:sp>
        <p:nvSpPr>
          <p:cNvPr id="3" name="Content Placeholder 2">
            <a:extLst>
              <a:ext uri="{FF2B5EF4-FFF2-40B4-BE49-F238E27FC236}">
                <a16:creationId xmlns:a16="http://schemas.microsoft.com/office/drawing/2014/main" id="{1BDC754D-9E2D-C686-6D69-CE07D59B44C3}"/>
              </a:ext>
            </a:extLst>
          </p:cNvPr>
          <p:cNvSpPr>
            <a:spLocks noGrp="1"/>
          </p:cNvSpPr>
          <p:nvPr>
            <p:ph idx="1"/>
          </p:nvPr>
        </p:nvSpPr>
        <p:spPr>
          <a:xfrm>
            <a:off x="360607" y="2176529"/>
            <a:ext cx="11449319" cy="4316345"/>
          </a:xfrm>
        </p:spPr>
        <p:txBody>
          <a:bodyPr>
            <a:noAutofit/>
          </a:bodyPr>
          <a:lstStyle/>
          <a:p>
            <a:pPr algn="just" fontAlgn="b">
              <a:lnSpc>
                <a:spcPct val="107000"/>
              </a:lnSpc>
              <a:spcBef>
                <a:spcPts val="0"/>
              </a:spcBef>
            </a:pPr>
            <a:r>
              <a:rPr lang="en-US" sz="39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Lord, thank you that the time for my favor has come, for I take pleasure in </a:t>
            </a:r>
            <a:r>
              <a:rPr lang="en-US" sz="39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advancing your house and I favor even the smallest work in it in 2025. </a:t>
            </a:r>
            <a:r>
              <a:rPr lang="en-US" sz="39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am operating in a season of endless favor, promotion and increase. </a:t>
            </a:r>
          </a:p>
          <a:p>
            <a:pPr algn="just" fontAlgn="b">
              <a:lnSpc>
                <a:spcPct val="107000"/>
              </a:lnSpc>
              <a:spcBef>
                <a:spcPts val="0"/>
              </a:spcBef>
            </a:pPr>
            <a:r>
              <a:rPr lang="en-US" sz="39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thank you that you have purified me as a peculiar person who is zealous for good works </a:t>
            </a:r>
            <a:r>
              <a:rPr lang="en-US" sz="39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(Tit.2:14)</a:t>
            </a:r>
            <a:r>
              <a:rPr lang="en-US" sz="39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7</a:t>
            </a:r>
            <a:endParaRPr lang="en-US" sz="2000" dirty="0"/>
          </a:p>
          <a:p>
            <a:pPr algn="just" fontAlgn="b">
              <a:lnSpc>
                <a:spcPct val="107000"/>
              </a:lnSpc>
              <a:spcBef>
                <a:spcPts val="0"/>
              </a:spcBef>
            </a:pPr>
            <a:endParaRPr lang="en-US" sz="39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8279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FE5169-E1CA-2BDE-ECBB-FC91141AE137}"/>
              </a:ext>
            </a:extLst>
          </p:cNvPr>
          <p:cNvSpPr>
            <a:spLocks noGrp="1"/>
          </p:cNvSpPr>
          <p:nvPr>
            <p:ph idx="1"/>
          </p:nvPr>
        </p:nvSpPr>
        <p:spPr>
          <a:xfrm>
            <a:off x="618186" y="643944"/>
            <a:ext cx="11088710" cy="5743977"/>
          </a:xfrm>
        </p:spPr>
        <p:txBody>
          <a:bodyPr>
            <a:normAutofit lnSpcReduction="10000"/>
          </a:bodyPr>
          <a:lstStyle/>
          <a:p>
            <a:pPr algn="just" fontAlgn="b">
              <a:lnSpc>
                <a:spcPct val="107000"/>
              </a:lnSpc>
              <a:spcBef>
                <a:spcPts val="0"/>
              </a:spcBef>
            </a:pPr>
            <a:r>
              <a:rPr lang="en-US" sz="4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am passionately, eagerly, excitedly, intensely, joyfully and full of gladness of heart for the abundance of all things and I choose to serve you unreservedly without complaints or hesitation </a:t>
            </a:r>
            <a:r>
              <a:rPr lang="en-US" sz="4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(Dt.28:47)</a:t>
            </a:r>
            <a:r>
              <a:rPr lang="en-US" sz="4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
              <a:lnSpc>
                <a:spcPct val="107000"/>
              </a:lnSpc>
              <a:spcBef>
                <a:spcPts val="0"/>
              </a:spcBef>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O Lord, help me find and take my place in the church so that I would function in it actively even as a pillar of the church in 2025 </a:t>
            </a:r>
            <a:r>
              <a:rPr lang="en-US" sz="40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(Gal.2:9)</a:t>
            </a: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ctr" fontAlgn="b">
              <a:lnSpc>
                <a:spcPct val="107000"/>
              </a:lnSpc>
              <a:spcBef>
                <a:spcPts val="0"/>
              </a:spcBef>
              <a:buNone/>
            </a:pPr>
            <a:endPar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7B</a:t>
            </a:r>
            <a:endParaRPr lang="en-US" sz="2000" dirty="0"/>
          </a:p>
          <a:p>
            <a:pPr algn="just" fontAlgn="b">
              <a:lnSpc>
                <a:spcPct val="107000"/>
              </a:lnSpc>
              <a:spcBef>
                <a:spcPts val="0"/>
              </a:spcBef>
            </a:pP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fontAlgn="b">
              <a:lnSpc>
                <a:spcPct val="107000"/>
              </a:lnSpc>
              <a:spcBef>
                <a:spcPts val="0"/>
              </a:spcBef>
              <a:spcAft>
                <a:spcPts val="0"/>
              </a:spcAft>
              <a:buNone/>
            </a:pP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65186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6CA-5487-C219-B3AC-301E2B7C8223}"/>
              </a:ext>
            </a:extLst>
          </p:cNvPr>
          <p:cNvSpPr>
            <a:spLocks noGrp="1"/>
          </p:cNvSpPr>
          <p:nvPr>
            <p:ph type="title"/>
          </p:nvPr>
        </p:nvSpPr>
        <p:spPr>
          <a:xfrm>
            <a:off x="115910" y="103031"/>
            <a:ext cx="12076090" cy="3644722"/>
          </a:xfrm>
        </p:spPr>
        <p:txBody>
          <a:bodyPr>
            <a:noAutofit/>
          </a:bodyPr>
          <a:lstStyle/>
          <a:p>
            <a:pPr algn="ct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For the right attitude to endure troubles &amp; persecutions in 2025 </a:t>
            </a:r>
            <a:r>
              <a:rPr lang="en-US" sz="30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//2Ths.1:3-6</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0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We are bound to thank God always for you, brethren, as it is meet, because that your faith </a:t>
            </a:r>
            <a:r>
              <a:rPr lang="en-US" sz="30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groweth</a:t>
            </a:r>
            <a:r>
              <a:rPr lang="en-US" sz="30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exceedingly, and the charity of every one of you all toward each other </a:t>
            </a:r>
            <a:r>
              <a:rPr lang="en-US" sz="30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aboundeth</a:t>
            </a:r>
            <a:r>
              <a:rPr lang="en-US" sz="30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So that we ourselves glory in you in the churches of God for your patience and faith in all your persecutions and tribulations that ye endure: Which is a manifest token of the righteous judgment of God, that ye may be counted worthy of the kingdom of God, for which ye also suffer:</a:t>
            </a:r>
            <a:r>
              <a:rPr lang="en-US" sz="3000" i="1" dirty="0">
                <a:solidFill>
                  <a:srgbClr val="0070C0"/>
                </a:solidFill>
                <a:effectLst/>
                <a:latin typeface="Times New Roman" panose="02020603050405020304" pitchFamily="18" charset="0"/>
                <a:cs typeface="Times New Roman" panose="02020603050405020304" pitchFamily="18" charset="0"/>
              </a:rPr>
              <a:t> </a:t>
            </a:r>
            <a:endParaRPr lang="en-US" sz="3000" i="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BD6F6FF-3521-53A5-5533-58A2A0EE4522}"/>
              </a:ext>
            </a:extLst>
          </p:cNvPr>
          <p:cNvSpPr>
            <a:spLocks noGrp="1"/>
          </p:cNvSpPr>
          <p:nvPr>
            <p:ph idx="1"/>
          </p:nvPr>
        </p:nvSpPr>
        <p:spPr>
          <a:xfrm>
            <a:off x="231819" y="3747753"/>
            <a:ext cx="11603865" cy="2562895"/>
          </a:xfrm>
        </p:spPr>
        <p:txBody>
          <a:bodyPr>
            <a:normAutofit lnSpcReduction="10000"/>
          </a:bodyPr>
          <a:lstStyle/>
          <a:p>
            <a:r>
              <a:rPr lang="en-US" sz="4000" dirty="0">
                <a:solidFill>
                  <a:srgbClr val="222222"/>
                </a:solidFill>
                <a:effectLst/>
                <a:latin typeface="Times New Roman" panose="02020603050405020304" pitchFamily="18" charset="0"/>
                <a:ea typeface="Times New Roman" panose="02020603050405020304" pitchFamily="18" charset="0"/>
              </a:rPr>
              <a:t>I choose to operate in love and increase in it towards the brethren, so that I would stand stable in faith and patience in enduring tribulations and persecutions that I may be counted worthy of the kingdom of God.</a:t>
            </a: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ctr">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8</a:t>
            </a:r>
            <a:endParaRPr lang="en-US" sz="2000" dirty="0"/>
          </a:p>
          <a:p>
            <a:pPr marL="0" indent="0">
              <a:buNone/>
            </a:pPr>
            <a:endParaRPr lang="en-US" sz="4000" dirty="0"/>
          </a:p>
        </p:txBody>
      </p:sp>
    </p:spTree>
    <p:extLst>
      <p:ext uri="{BB962C8B-B14F-4D97-AF65-F5344CB8AC3E}">
        <p14:creationId xmlns:p14="http://schemas.microsoft.com/office/powerpoint/2010/main" val="4224083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889128-81EE-8855-DE6B-F1DE33CEA160}"/>
              </a:ext>
            </a:extLst>
          </p:cNvPr>
          <p:cNvSpPr>
            <a:spLocks noGrp="1"/>
          </p:cNvSpPr>
          <p:nvPr>
            <p:ph idx="1"/>
          </p:nvPr>
        </p:nvSpPr>
        <p:spPr>
          <a:xfrm>
            <a:off x="647700" y="425003"/>
            <a:ext cx="11010900" cy="5751960"/>
          </a:xfrm>
        </p:spPr>
        <p:txBody>
          <a:bodyPr>
            <a:normAutofit/>
          </a:bodyPr>
          <a:lstStyle/>
          <a:p>
            <a:pPr algn="just" fontAlgn="b">
              <a:lnSpc>
                <a:spcPct val="107000"/>
              </a:lnSpc>
              <a:spcBef>
                <a:spcPts val="0"/>
              </a:spcBef>
            </a:pPr>
            <a:r>
              <a:rPr lang="en-US" sz="4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am glad Lord, that you pay tribulation to those who trouble me </a:t>
            </a:r>
            <a:r>
              <a:rPr lang="en-US" sz="4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(2Ths.1:7)</a:t>
            </a:r>
            <a:r>
              <a:rPr lang="en-US" sz="4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400" dirty="0">
              <a:latin typeface="Calibri" panose="020F0502020204030204" pitchFamily="34" charset="0"/>
              <a:ea typeface="Times New Roman" panose="02020603050405020304" pitchFamily="18" charset="0"/>
              <a:cs typeface="Times New Roman" panose="02020603050405020304" pitchFamily="18" charset="0"/>
            </a:endParaRPr>
          </a:p>
          <a:p>
            <a:pPr algn="just" fontAlgn="b">
              <a:lnSpc>
                <a:spcPct val="107000"/>
              </a:lnSpc>
              <a:spcBef>
                <a:spcPts val="0"/>
              </a:spcBef>
            </a:pPr>
            <a:r>
              <a:rPr lang="en-US" sz="4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thank God that as I respond in joy even when I am wrongfully treated in life, the spirit of glory and of God rests on me </a:t>
            </a:r>
            <a:r>
              <a:rPr lang="en-US" sz="4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(1Pt.4:14)</a:t>
            </a:r>
            <a:r>
              <a:rPr lang="en-US" sz="4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fontAlgn="b">
              <a:lnSpc>
                <a:spcPct val="107000"/>
              </a:lnSpc>
              <a:spcBef>
                <a:spcPts val="0"/>
              </a:spcBef>
              <a:buNone/>
            </a:pPr>
            <a:endPar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8B</a:t>
            </a:r>
            <a:endParaRPr lang="en-US" sz="2000" dirty="0"/>
          </a:p>
          <a:p>
            <a:pPr marL="0" indent="0" algn="just" fontAlgn="b">
              <a:lnSpc>
                <a:spcPct val="107000"/>
              </a:lnSpc>
              <a:spcBef>
                <a:spcPts val="0"/>
              </a:spcBef>
              <a:buNone/>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4400" dirty="0"/>
          </a:p>
        </p:txBody>
      </p:sp>
    </p:spTree>
    <p:extLst>
      <p:ext uri="{BB962C8B-B14F-4D97-AF65-F5344CB8AC3E}">
        <p14:creationId xmlns:p14="http://schemas.microsoft.com/office/powerpoint/2010/main" val="1994962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7511-51CF-10FB-DCB5-979574991246}"/>
              </a:ext>
            </a:extLst>
          </p:cNvPr>
          <p:cNvSpPr>
            <a:spLocks noGrp="1"/>
          </p:cNvSpPr>
          <p:nvPr>
            <p:ph type="title"/>
          </p:nvPr>
        </p:nvSpPr>
        <p:spPr>
          <a:xfrm>
            <a:off x="270456" y="257577"/>
            <a:ext cx="11616744" cy="2305318"/>
          </a:xfrm>
        </p:spPr>
        <p:txBody>
          <a:bodyPr>
            <a:noAutofit/>
          </a:bodyPr>
          <a:lstStyle/>
          <a:p>
            <a:pPr algn="ctr"/>
            <a:r>
              <a:rPr lang="en-US" sz="3200" dirty="0">
                <a:solidFill>
                  <a:srgbClr val="222222"/>
                </a:solidFill>
                <a:effectLst/>
                <a:latin typeface="Times New Roman" panose="02020603050405020304" pitchFamily="18" charset="0"/>
                <a:ea typeface="Times New Roman" panose="02020603050405020304" pitchFamily="18" charset="0"/>
              </a:rPr>
              <a:t>Appropriate rest and pray from that place </a:t>
            </a:r>
            <a:r>
              <a:rPr lang="en-US" sz="3200" b="1" dirty="0">
                <a:solidFill>
                  <a:srgbClr val="0070C0"/>
                </a:solidFill>
                <a:effectLst/>
                <a:latin typeface="Times New Roman" panose="02020603050405020304" pitchFamily="18" charset="0"/>
                <a:ea typeface="Times New Roman" panose="02020603050405020304" pitchFamily="18" charset="0"/>
              </a:rPr>
              <a:t>//Mat.11:28-30</a:t>
            </a:r>
            <a:br>
              <a:rPr lang="en-US" sz="3200" dirty="0">
                <a:solidFill>
                  <a:srgbClr val="222222"/>
                </a:solidFill>
                <a:effectLst/>
                <a:latin typeface="Times New Roman" panose="02020603050405020304" pitchFamily="18" charset="0"/>
                <a:ea typeface="Times New Roman" panose="02020603050405020304" pitchFamily="18" charset="0"/>
              </a:rPr>
            </a:b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i="1" dirty="0">
                <a:solidFill>
                  <a:srgbClr val="FF0000"/>
                </a:solidFill>
                <a:effectLst/>
                <a:latin typeface="Times New Roman" panose="02020603050405020304" pitchFamily="18" charset="0"/>
                <a:ea typeface="Times New Roman" panose="02020603050405020304" pitchFamily="18" charset="0"/>
              </a:rPr>
              <a:t>Come unto me, all ye that </a:t>
            </a:r>
            <a:r>
              <a:rPr lang="en-US" sz="3200" i="1" dirty="0" err="1">
                <a:solidFill>
                  <a:srgbClr val="FF0000"/>
                </a:solidFill>
                <a:effectLst/>
                <a:latin typeface="Times New Roman" panose="02020603050405020304" pitchFamily="18" charset="0"/>
                <a:ea typeface="Times New Roman" panose="02020603050405020304" pitchFamily="18" charset="0"/>
              </a:rPr>
              <a:t>labour</a:t>
            </a:r>
            <a:r>
              <a:rPr lang="en-US" sz="3200" i="1" dirty="0">
                <a:solidFill>
                  <a:srgbClr val="FF0000"/>
                </a:solidFill>
                <a:effectLst/>
                <a:latin typeface="Times New Roman" panose="02020603050405020304" pitchFamily="18" charset="0"/>
                <a:ea typeface="Times New Roman" panose="02020603050405020304" pitchFamily="18" charset="0"/>
              </a:rPr>
              <a:t> and are heavy laden, and I will give you rest. Take my yoke upon you, and learn of me; for I am meek and lowly in heart: and ye shall find rest unto your souls. For my yoke is easy, and my burden is light.</a:t>
            </a:r>
            <a:endParaRPr lang="en-US" sz="3200" i="1" dirty="0">
              <a:solidFill>
                <a:srgbClr val="FF0000"/>
              </a:solidFill>
            </a:endParaRPr>
          </a:p>
        </p:txBody>
      </p:sp>
      <p:sp>
        <p:nvSpPr>
          <p:cNvPr id="3" name="Content Placeholder 2">
            <a:extLst>
              <a:ext uri="{FF2B5EF4-FFF2-40B4-BE49-F238E27FC236}">
                <a16:creationId xmlns:a16="http://schemas.microsoft.com/office/drawing/2014/main" id="{052295C9-977D-BEB5-FAE9-7748BE14AD91}"/>
              </a:ext>
            </a:extLst>
          </p:cNvPr>
          <p:cNvSpPr>
            <a:spLocks noGrp="1"/>
          </p:cNvSpPr>
          <p:nvPr>
            <p:ph idx="1"/>
          </p:nvPr>
        </p:nvSpPr>
        <p:spPr>
          <a:xfrm>
            <a:off x="399245" y="2717442"/>
            <a:ext cx="11384924" cy="4140558"/>
          </a:xfrm>
        </p:spPr>
        <p:txBody>
          <a:bodyPr>
            <a:noAutofit/>
          </a:bodyPr>
          <a:lstStyle/>
          <a:p>
            <a:r>
              <a:rPr lang="en-US" sz="4200" dirty="0">
                <a:solidFill>
                  <a:srgbClr val="222222"/>
                </a:solidFill>
                <a:effectLst/>
                <a:latin typeface="Times New Roman" panose="02020603050405020304" pitchFamily="18" charset="0"/>
                <a:ea typeface="Times New Roman" panose="02020603050405020304" pitchFamily="18" charset="0"/>
              </a:rPr>
              <a:t>Lord, I am grateful that you have given me rest; thank you that in 2025, I have rest on all sides for which case there is neither adversary, nor evil occurrent, wherefore I apply myself unreservedly to the preaching of the gospel and the advancement of the kingdom and your way </a:t>
            </a:r>
            <a:r>
              <a:rPr lang="en-US" sz="4200" b="1" i="1" dirty="0">
                <a:solidFill>
                  <a:srgbClr val="0070C0"/>
                </a:solidFill>
                <a:effectLst/>
                <a:latin typeface="Times New Roman" panose="02020603050405020304" pitchFamily="18" charset="0"/>
                <a:ea typeface="Times New Roman" panose="02020603050405020304" pitchFamily="18" charset="0"/>
              </a:rPr>
              <a:t>(1Kg.5:4-5)</a:t>
            </a:r>
            <a:r>
              <a:rPr lang="en-US" sz="4200" dirty="0">
                <a:solidFill>
                  <a:srgbClr val="222222"/>
                </a:solidFill>
                <a:effectLst/>
                <a:latin typeface="Times New Roman" panose="02020603050405020304" pitchFamily="18" charset="0"/>
                <a:ea typeface="Times New Roman" panose="02020603050405020304" pitchFamily="18" charset="0"/>
              </a:rPr>
              <a:t>.</a:t>
            </a:r>
            <a:r>
              <a:rPr lang="en-US" sz="2000" dirty="0">
                <a:effectLst/>
              </a:rPr>
              <a:t> </a:t>
            </a:r>
          </a:p>
          <a:p>
            <a:pPr marL="0" indent="0" algn="ctr">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8</a:t>
            </a:r>
            <a:endParaRPr lang="en-US" sz="2000" dirty="0"/>
          </a:p>
          <a:p>
            <a:endParaRPr lang="en-US" sz="2000" dirty="0"/>
          </a:p>
        </p:txBody>
      </p:sp>
    </p:spTree>
    <p:extLst>
      <p:ext uri="{BB962C8B-B14F-4D97-AF65-F5344CB8AC3E}">
        <p14:creationId xmlns:p14="http://schemas.microsoft.com/office/powerpoint/2010/main" val="3270604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92861-F24C-685E-2A2D-22731BB8CD28}"/>
              </a:ext>
            </a:extLst>
          </p:cNvPr>
          <p:cNvSpPr>
            <a:spLocks noGrp="1"/>
          </p:cNvSpPr>
          <p:nvPr>
            <p:ph type="title"/>
          </p:nvPr>
        </p:nvSpPr>
        <p:spPr/>
        <p:txBody>
          <a:bodyPr>
            <a:normAutofit fontScale="90000"/>
          </a:bodyPr>
          <a:lstStyle/>
          <a:p>
            <a:pPr algn="ctr"/>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Pray activating the ministry of superior </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angels: </a:t>
            </a: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Psalm 103:20: </a:t>
            </a:r>
            <a:b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Bless the LORD, ye his angels, that excel in strength, that do his commandments, hearkening unto the voice of his word.</a:t>
            </a:r>
            <a:br>
              <a:rPr lang="en-US" sz="3200" i="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br>
            <a:endParaRPr lang="en-US" sz="3200" i="1" dirty="0">
              <a:solidFill>
                <a:srgbClr val="0070C0"/>
              </a:solidFill>
            </a:endParaRPr>
          </a:p>
        </p:txBody>
      </p:sp>
      <p:sp>
        <p:nvSpPr>
          <p:cNvPr id="3" name="Content Placeholder 2">
            <a:extLst>
              <a:ext uri="{FF2B5EF4-FFF2-40B4-BE49-F238E27FC236}">
                <a16:creationId xmlns:a16="http://schemas.microsoft.com/office/drawing/2014/main" id="{880F73F6-AAA9-58CA-F0FC-F83E4D1E138B}"/>
              </a:ext>
            </a:extLst>
          </p:cNvPr>
          <p:cNvSpPr>
            <a:spLocks noGrp="1"/>
          </p:cNvSpPr>
          <p:nvPr>
            <p:ph idx="1"/>
          </p:nvPr>
        </p:nvSpPr>
        <p:spPr>
          <a:xfrm>
            <a:off x="334851" y="1558344"/>
            <a:ext cx="11565228" cy="5125791"/>
          </a:xfrm>
        </p:spPr>
        <p:txBody>
          <a:bodyPr>
            <a:noAutofit/>
          </a:bodyPr>
          <a:lstStyle/>
          <a:p>
            <a:pPr algn="just" fontAlgn="b">
              <a:lnSpc>
                <a:spcPct val="107000"/>
              </a:lnSpc>
              <a:spcBef>
                <a:spcPts val="0"/>
              </a:spcBef>
            </a:pPr>
            <a:r>
              <a:rPr lang="en-US" sz="37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I am protected on all sides as the help of God is working for me. I am protected from any type of accident by land, air or water. I </a:t>
            </a:r>
            <a:r>
              <a:rPr lang="en-US" sz="37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and mine are kept safe from </a:t>
            </a:r>
            <a:r>
              <a:rPr lang="en-US" sz="37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all forms of domestic accidents, falls or freak accidents. </a:t>
            </a:r>
            <a:endParaRPr lang="en-US" sz="3700" dirty="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
              <a:lnSpc>
                <a:spcPct val="107000"/>
              </a:lnSpc>
              <a:spcBef>
                <a:spcPts val="0"/>
              </a:spcBef>
            </a:pPr>
            <a:r>
              <a:rPr lang="en-US" sz="37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Every benefit and promotion accruing to me will no longer be hijacked or blocked by anything or anyone in 2025.</a:t>
            </a:r>
          </a:p>
          <a:p>
            <a:pPr algn="just" fontAlgn="b">
              <a:lnSpc>
                <a:spcPct val="107000"/>
              </a:lnSpc>
              <a:spcBef>
                <a:spcPts val="0"/>
              </a:spcBef>
            </a:pPr>
            <a:r>
              <a:rPr lang="en-US" sz="37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For He gives His angels charge over me to bear me up in all my ways </a:t>
            </a:r>
            <a:r>
              <a:rPr lang="en-US" sz="3700" b="1"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(Ps.91:11-13)</a:t>
            </a:r>
            <a:r>
              <a:rPr lang="en-US" sz="37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r>
              <a:rPr lang="en-US"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p>
          <a:p>
            <a:pPr marL="0"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9</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960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96389-B8C8-41D7-2E38-C81FC750A351}"/>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Pray Psalm 91:1-16</a:t>
            </a:r>
          </a:p>
        </p:txBody>
      </p:sp>
      <p:sp>
        <p:nvSpPr>
          <p:cNvPr id="3" name="Content Placeholder 2">
            <a:extLst>
              <a:ext uri="{FF2B5EF4-FFF2-40B4-BE49-F238E27FC236}">
                <a16:creationId xmlns:a16="http://schemas.microsoft.com/office/drawing/2014/main" id="{505CFB57-4E47-3AA8-5350-897FF407BAAA}"/>
              </a:ext>
            </a:extLst>
          </p:cNvPr>
          <p:cNvSpPr>
            <a:spLocks noGrp="1"/>
          </p:cNvSpPr>
          <p:nvPr>
            <p:ph idx="1"/>
          </p:nvPr>
        </p:nvSpPr>
        <p:spPr>
          <a:xfrm>
            <a:off x="425003" y="1825624"/>
            <a:ext cx="11475076" cy="4781237"/>
          </a:xfrm>
        </p:spPr>
        <p:txBody>
          <a:bodyPr>
            <a:normAutofit lnSpcReduction="10000"/>
          </a:bodyPr>
          <a:lstStyle/>
          <a:p>
            <a:pPr algn="just" fontAlgn="b">
              <a:lnSpc>
                <a:spcPct val="107000"/>
              </a:lnSpc>
              <a:spcBef>
                <a:spcPts val="0"/>
              </a:spcBef>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Read and personalize, for as you do, it is activated in your life:</a:t>
            </a:r>
          </a:p>
          <a:p>
            <a:pPr lvl="1" algn="just" fontAlgn="b">
              <a:lnSpc>
                <a:spcPct val="107000"/>
              </a:lnSpc>
              <a:spcBef>
                <a:spcPts val="0"/>
              </a:spcBef>
            </a:pPr>
            <a:r>
              <a:rPr lang="en-US" sz="36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It covers protection from danger, accidents, demonic and wicked operations.</a:t>
            </a:r>
          </a:p>
          <a:p>
            <a:pPr lvl="1" algn="just" fontAlgn="b">
              <a:lnSpc>
                <a:spcPct val="107000"/>
              </a:lnSpc>
              <a:spcBef>
                <a:spcPts val="0"/>
              </a:spcBef>
            </a:pPr>
            <a:r>
              <a:rPr lang="en-US" sz="36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It shows that </a:t>
            </a:r>
            <a:r>
              <a:rPr lang="en-US" sz="36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by living a life that is extremely committed to the Lord, you have access to God’s resources, promotion, protection, health and honor and long life (Ps.91:14-16).</a:t>
            </a:r>
            <a:r>
              <a:rPr lang="en-US"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p>
          <a:p>
            <a:pPr marL="457200" lvl="1"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lvl="1" indent="0" algn="just" fontAlgn="b">
              <a:lnSpc>
                <a:spcPct val="107000"/>
              </a:lnSpc>
              <a:spcBef>
                <a:spcPts val="0"/>
              </a:spcBef>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33104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A23D6-6D9A-6FA0-1E5F-48DDC7FE4AAA}"/>
              </a:ext>
            </a:extLst>
          </p:cNvPr>
          <p:cNvSpPr>
            <a:spLocks noGrp="1"/>
          </p:cNvSpPr>
          <p:nvPr>
            <p:ph type="title"/>
          </p:nvPr>
        </p:nvSpPr>
        <p:spPr>
          <a:xfrm>
            <a:off x="206061" y="94666"/>
            <a:ext cx="11681139" cy="1325563"/>
          </a:xfrm>
        </p:spPr>
        <p:txBody>
          <a:bodyPr>
            <a:normAutofit/>
          </a:bodyPr>
          <a:lstStyle/>
          <a:p>
            <a:pPr algn="ctr"/>
            <a:r>
              <a:rPr lang="en-US" sz="4000" b="1" dirty="0">
                <a:solidFill>
                  <a:srgbClr val="0070C0"/>
                </a:solidFill>
                <a:latin typeface="Times New Roman" panose="02020603050405020304" pitchFamily="18" charset="0"/>
                <a:cs typeface="Times New Roman" panose="02020603050405020304" pitchFamily="18" charset="0"/>
              </a:rPr>
              <a:t>Prayers on prosperity and financial well being:</a:t>
            </a:r>
            <a:endParaRPr lang="en-US" sz="4000" b="1" dirty="0">
              <a:solidFill>
                <a:srgbClr val="0070C0"/>
              </a:solidFill>
            </a:endParaRPr>
          </a:p>
        </p:txBody>
      </p:sp>
      <p:sp>
        <p:nvSpPr>
          <p:cNvPr id="3" name="Content Placeholder 2">
            <a:extLst>
              <a:ext uri="{FF2B5EF4-FFF2-40B4-BE49-F238E27FC236}">
                <a16:creationId xmlns:a16="http://schemas.microsoft.com/office/drawing/2014/main" id="{ED260F98-0653-5C60-FB46-C74B853EF217}"/>
              </a:ext>
            </a:extLst>
          </p:cNvPr>
          <p:cNvSpPr>
            <a:spLocks noGrp="1"/>
          </p:cNvSpPr>
          <p:nvPr>
            <p:ph idx="1"/>
          </p:nvPr>
        </p:nvSpPr>
        <p:spPr>
          <a:xfrm>
            <a:off x="296214" y="1549018"/>
            <a:ext cx="11475075" cy="5214315"/>
          </a:xfrm>
        </p:spPr>
        <p:txBody>
          <a:bodyPr>
            <a:noAutofit/>
          </a:bodyPr>
          <a:lstStyle/>
          <a:p>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Lord, I thank you because it is your will that I do well and prosper even as my soul prospers in 2025 </a:t>
            </a:r>
            <a:r>
              <a:rPr lang="en-US" sz="32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(3Jn.2)</a:t>
            </a:r>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effectLst/>
                <a:latin typeface="Times New Roman" panose="02020603050405020304" pitchFamily="18" charset="0"/>
                <a:cs typeface="Times New Roman" panose="02020603050405020304" pitchFamily="18" charset="0"/>
              </a:rPr>
              <a:t> </a:t>
            </a:r>
          </a:p>
          <a:p>
            <a:pPr lvl="1"/>
            <a:r>
              <a:rPr lang="en-US" sz="3200" dirty="0">
                <a:latin typeface="Times New Roman" panose="02020603050405020304" pitchFamily="18" charset="0"/>
                <a:cs typeface="Times New Roman" panose="02020603050405020304" pitchFamily="18" charset="0"/>
              </a:rPr>
              <a:t>So I choose to dedicate time and resources to the prosperity of my soul – to seek you and to be of service to you.</a:t>
            </a:r>
          </a:p>
          <a:p>
            <a:r>
              <a:rPr lang="en-US" sz="3200" dirty="0">
                <a:latin typeface="Times New Roman" panose="02020603050405020304" pitchFamily="18" charset="0"/>
                <a:cs typeface="Times New Roman" panose="02020603050405020304" pitchFamily="18" charset="0"/>
              </a:rPr>
              <a:t> </a:t>
            </a:r>
            <a:r>
              <a:rPr lang="en-US" sz="3200" dirty="0">
                <a:solidFill>
                  <a:srgbClr val="222222"/>
                </a:solidFill>
                <a:effectLst/>
                <a:latin typeface="Times New Roman" panose="02020603050405020304" pitchFamily="18" charset="0"/>
                <a:ea typeface="Times New Roman" panose="02020603050405020304" pitchFamily="18" charset="0"/>
              </a:rPr>
              <a:t>My prayer is that I will overflow more and more with love for others and at the same time keep growing in spiritual knowledge and insight, so that I would approve things that are excellent and that I would be sincere and without offence till the day of Christ; that I will keep doing the good kind things that show that I’m a child of God, to the praise and glory of the Lord </a:t>
            </a:r>
            <a:r>
              <a:rPr lang="en-US" sz="3200" b="1" i="1" dirty="0">
                <a:solidFill>
                  <a:srgbClr val="0070C0"/>
                </a:solidFill>
                <a:effectLst/>
                <a:latin typeface="Times New Roman" panose="02020603050405020304" pitchFamily="18" charset="0"/>
                <a:ea typeface="Times New Roman" panose="02020603050405020304" pitchFamily="18" charset="0"/>
              </a:rPr>
              <a:t>(Php.1:9-11)</a:t>
            </a:r>
            <a:r>
              <a:rPr lang="en-US" sz="3200" dirty="0">
                <a:solidFill>
                  <a:srgbClr val="222222"/>
                </a:solidFill>
                <a:effectLst/>
                <a:latin typeface="Times New Roman" panose="02020603050405020304" pitchFamily="18" charset="0"/>
                <a:ea typeface="Times New Roman" panose="02020603050405020304" pitchFamily="18" charset="0"/>
              </a:rPr>
              <a:t>.</a:t>
            </a:r>
            <a:r>
              <a:rPr lang="en-US" sz="2000" dirty="0">
                <a:effectLst/>
              </a:rPr>
              <a:t> </a:t>
            </a:r>
          </a:p>
          <a:p>
            <a:pPr marL="0" indent="0" algn="ctr">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1373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F54C8-01BB-03F6-2B19-EA2107E75183}"/>
              </a:ext>
            </a:extLst>
          </p:cNvPr>
          <p:cNvSpPr>
            <a:spLocks noGrp="1"/>
          </p:cNvSpPr>
          <p:nvPr>
            <p:ph idx="1"/>
          </p:nvPr>
        </p:nvSpPr>
        <p:spPr>
          <a:xfrm>
            <a:off x="206061" y="759854"/>
            <a:ext cx="11681138" cy="6003480"/>
          </a:xfrm>
        </p:spPr>
        <p:txBody>
          <a:bodyPr>
            <a:noAutofit/>
          </a:bodyPr>
          <a:lstStyle/>
          <a:p>
            <a:pPr algn="just">
              <a:lnSpc>
                <a:spcPct val="107000"/>
              </a:lnSpc>
              <a:spcBef>
                <a:spcPts val="0"/>
              </a:spcBef>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choose to work and engage in life expressing your and advancing your cause as I labor; I bless my work for I recognize you gave it to me; I therefore carry out my functions with joy and gladness, for I know I work for you and from you I receive payment </a:t>
            </a:r>
            <a:r>
              <a:rPr lang="en-US" sz="40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(Col.3:22-25)</a:t>
            </a: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4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Bef>
                <a:spcPts val="0"/>
              </a:spcBef>
            </a:pP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Thank you for your gift – the gift of God, that you have given to me, by which I’m able to take my portion and rejoice in my </a:t>
            </a:r>
            <a:r>
              <a:rPr lang="en-US" sz="36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labour</a:t>
            </a: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(Ecc.5:18-19)</a:t>
            </a: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Bef>
                <a:spcPts val="0"/>
              </a:spcBef>
            </a:pPr>
            <a:r>
              <a:rPr lang="en-US" sz="3600" dirty="0">
                <a:solidFill>
                  <a:srgbClr val="222222"/>
                </a:solidFill>
                <a:latin typeface="Times New Roman" panose="02020603050405020304" pitchFamily="18" charset="0"/>
                <a:cs typeface="Times New Roman" panose="02020603050405020304" pitchFamily="18" charset="0"/>
              </a:rPr>
              <a:t>I bless my work and business and those I work with and for.</a:t>
            </a:r>
            <a:r>
              <a:rPr lang="en-US" sz="2000" dirty="0">
                <a:solidFill>
                  <a:srgbClr val="222222"/>
                </a:solidFill>
                <a:latin typeface="Times New Roman" panose="02020603050405020304" pitchFamily="18" charset="0"/>
                <a:cs typeface="Times New Roman" panose="02020603050405020304" pitchFamily="18" charset="0"/>
              </a:rPr>
              <a:t> </a:t>
            </a:r>
          </a:p>
          <a:p>
            <a:pPr marL="0" indent="0" algn="ctr">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11B</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pPr>
            <a:r>
              <a:rPr lang="en-US" sz="2000" dirty="0">
                <a:solidFill>
                  <a:srgbClr val="222222"/>
                </a:solidFill>
                <a:latin typeface="Times New Roman" panose="02020603050405020304" pitchFamily="18" charset="0"/>
                <a:cs typeface="Times New Roman" panose="02020603050405020304" pitchFamily="18" charset="0"/>
              </a:rPr>
              <a:t> </a:t>
            </a:r>
            <a:endParaRPr lang="en-US" sz="2000" dirty="0"/>
          </a:p>
        </p:txBody>
      </p:sp>
      <p:sp>
        <p:nvSpPr>
          <p:cNvPr id="4" name="Title 1">
            <a:extLst>
              <a:ext uri="{FF2B5EF4-FFF2-40B4-BE49-F238E27FC236}">
                <a16:creationId xmlns:a16="http://schemas.microsoft.com/office/drawing/2014/main" id="{1647E989-13A5-6EA0-94D0-8D52BA9F0B83}"/>
              </a:ext>
            </a:extLst>
          </p:cNvPr>
          <p:cNvSpPr>
            <a:spLocks noGrp="1"/>
          </p:cNvSpPr>
          <p:nvPr>
            <p:ph type="title"/>
          </p:nvPr>
        </p:nvSpPr>
        <p:spPr>
          <a:xfrm>
            <a:off x="206061" y="94666"/>
            <a:ext cx="11681139" cy="768219"/>
          </a:xfrm>
        </p:spPr>
        <p:txBody>
          <a:bodyPr>
            <a:normAutofit/>
          </a:bodyPr>
          <a:lstStyle/>
          <a:p>
            <a:r>
              <a:rPr lang="en-US" sz="3200" b="1" dirty="0">
                <a:solidFill>
                  <a:srgbClr val="0070C0"/>
                </a:solidFill>
                <a:latin typeface="Times New Roman" panose="02020603050405020304" pitchFamily="18" charset="0"/>
                <a:cs typeface="Times New Roman" panose="02020603050405020304" pitchFamily="18" charset="0"/>
              </a:rPr>
              <a:t>Prayers on prosperity and financial well being (continued):</a:t>
            </a:r>
            <a:endParaRPr lang="en-US" sz="3200" b="1" dirty="0">
              <a:solidFill>
                <a:srgbClr val="0070C0"/>
              </a:solidFill>
            </a:endParaRPr>
          </a:p>
        </p:txBody>
      </p:sp>
    </p:spTree>
    <p:extLst>
      <p:ext uri="{BB962C8B-B14F-4D97-AF65-F5344CB8AC3E}">
        <p14:creationId xmlns:p14="http://schemas.microsoft.com/office/powerpoint/2010/main" val="1657353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78D77-F60D-3076-0467-8CDB595A9891}"/>
              </a:ext>
            </a:extLst>
          </p:cNvPr>
          <p:cNvSpPr>
            <a:spLocks noGrp="1"/>
          </p:cNvSpPr>
          <p:nvPr>
            <p:ph type="title"/>
          </p:nvPr>
        </p:nvSpPr>
        <p:spPr>
          <a:xfrm>
            <a:off x="222422" y="195619"/>
            <a:ext cx="11726562" cy="1705232"/>
          </a:xfrm>
        </p:spPr>
        <p:txBody>
          <a:bodyPr>
            <a:noAutofit/>
          </a:bodyPr>
          <a:lstStyle/>
          <a:p>
            <a:pPr algn="ctr"/>
            <a:r>
              <a:rPr lang="en-US" sz="3200" dirty="0">
                <a:latin typeface="Times New Roman" panose="02020603050405020304" pitchFamily="18" charset="0"/>
                <a:cs typeface="Times New Roman" panose="02020603050405020304" pitchFamily="18" charset="0"/>
              </a:rPr>
              <a:t>Praying appropriating abundant life </a:t>
            </a:r>
            <a:r>
              <a:rPr lang="en-US" sz="3200" b="1" dirty="0">
                <a:latin typeface="Times New Roman" panose="02020603050405020304" pitchFamily="18" charset="0"/>
                <a:cs typeface="Times New Roman" panose="02020603050405020304" pitchFamily="18" charset="0"/>
              </a:rPr>
              <a:t>//John 10:10</a:t>
            </a:r>
            <a:r>
              <a:rPr lang="en-US" sz="3200" dirty="0">
                <a:latin typeface="Times New Roman" panose="02020603050405020304" pitchFamily="18" charset="0"/>
                <a:cs typeface="Times New Roman" panose="02020603050405020304" pitchFamily="18" charset="0"/>
              </a:rPr>
              <a:t>:</a:t>
            </a:r>
            <a:br>
              <a:rPr lang="en-US" sz="3200" dirty="0">
                <a:latin typeface="Times New Roman" panose="02020603050405020304" pitchFamily="18" charset="0"/>
                <a:cs typeface="Times New Roman" panose="02020603050405020304" pitchFamily="18" charset="0"/>
              </a:rPr>
            </a:br>
            <a:r>
              <a:rPr lang="en-US" sz="3200" b="1" i="1" dirty="0">
                <a:solidFill>
                  <a:srgbClr val="FF0000"/>
                </a:solidFill>
                <a:latin typeface="Times New Roman" panose="02020603050405020304" pitchFamily="18" charset="0"/>
                <a:cs typeface="Times New Roman" panose="02020603050405020304" pitchFamily="18" charset="0"/>
              </a:rPr>
              <a:t>The thief cometh not, but for to steal, and to kill, and to destroy: I am come that they might have life, and that they might have it more abundantly.</a:t>
            </a:r>
          </a:p>
        </p:txBody>
      </p:sp>
      <p:sp>
        <p:nvSpPr>
          <p:cNvPr id="3" name="Content Placeholder 2">
            <a:extLst>
              <a:ext uri="{FF2B5EF4-FFF2-40B4-BE49-F238E27FC236}">
                <a16:creationId xmlns:a16="http://schemas.microsoft.com/office/drawing/2014/main" id="{4560680D-1840-E121-0775-055D1FF6DBBB}"/>
              </a:ext>
            </a:extLst>
          </p:cNvPr>
          <p:cNvSpPr>
            <a:spLocks noGrp="1"/>
          </p:cNvSpPr>
          <p:nvPr>
            <p:ph idx="1"/>
          </p:nvPr>
        </p:nvSpPr>
        <p:spPr>
          <a:xfrm>
            <a:off x="432485" y="1849334"/>
            <a:ext cx="11368217" cy="4905633"/>
          </a:xfrm>
        </p:spPr>
        <p:txBody>
          <a:bodyPr>
            <a:noAutofit/>
          </a:bodyPr>
          <a:lstStyle/>
          <a:p>
            <a:pPr marL="0" indent="0" algn="just" fontAlgn="b">
              <a:lnSpc>
                <a:spcPct val="107000"/>
              </a:lnSpc>
              <a:spcBef>
                <a:spcPts val="0"/>
              </a:spcBef>
              <a:buNone/>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You can pray in this wise:</a:t>
            </a:r>
          </a:p>
          <a:p>
            <a:pPr algn="just" fontAlgn="b">
              <a:lnSpc>
                <a:spcPct val="107000"/>
              </a:lnSpc>
              <a:spcBef>
                <a:spcPts val="0"/>
              </a:spcBef>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Lord, I thank you that I have the abundant life, not the life of average</a:t>
            </a:r>
            <a:r>
              <a:rPr lang="en-US" sz="4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so, I have more than enough and I gladly share with others. </a:t>
            </a:r>
            <a:endParaRPr lang="en-US" sz="4000" dirty="0">
              <a:latin typeface="Calibri" panose="020F0502020204030204" pitchFamily="34" charset="0"/>
              <a:ea typeface="Times New Roman" panose="02020603050405020304" pitchFamily="18" charset="0"/>
              <a:cs typeface="Times New Roman" panose="02020603050405020304" pitchFamily="18" charset="0"/>
            </a:endParaRPr>
          </a:p>
          <a:p>
            <a:pPr algn="just" fontAlgn="b">
              <a:lnSpc>
                <a:spcPct val="107000"/>
              </a:lnSpc>
              <a:spcBef>
                <a:spcPts val="0"/>
              </a:spcBef>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Thank you that as I operate abundant life I am insulated from the work of the thief which is to steal, kill and destroy. </a:t>
            </a:r>
          </a:p>
          <a:p>
            <a:pPr marL="0"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a:t>
            </a:r>
            <a:endParaRPr lang="en-US" sz="2000" b="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906132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74E5F5-A37A-726B-215D-08B8CBC5C01B}"/>
              </a:ext>
            </a:extLst>
          </p:cNvPr>
          <p:cNvSpPr>
            <a:spLocks noGrp="1"/>
          </p:cNvSpPr>
          <p:nvPr>
            <p:ph idx="1"/>
          </p:nvPr>
        </p:nvSpPr>
        <p:spPr>
          <a:xfrm>
            <a:off x="304800" y="862884"/>
            <a:ext cx="11582400" cy="5731099"/>
          </a:xfrm>
        </p:spPr>
        <p:txBody>
          <a:bodyPr>
            <a:noAutofit/>
          </a:bodyPr>
          <a:lstStyle/>
          <a:p>
            <a:pPr algn="just">
              <a:lnSpc>
                <a:spcPct val="107000"/>
              </a:lnSpc>
              <a:spcBef>
                <a:spcPts val="0"/>
              </a:spcBef>
            </a:pP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thank you for deliverance from any form of financial crises and difficulty that comes upon the earth in 2025; I choose to obey you come what may; and I declare there is a lifting up in Jesus Name </a:t>
            </a:r>
            <a:r>
              <a:rPr lang="en-US" sz="36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(Job.22:29; Job.36:11)</a:t>
            </a: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Bef>
                <a:spcPts val="0"/>
              </a:spcBef>
            </a:pP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ask for the wisdom to make proper financial decisions and take proper steps of prosperity; that I will owe no one nothing, but to love them; Lord help me to have real savings and to build a real house in 2025 </a:t>
            </a:r>
            <a:r>
              <a:rPr lang="en-US" sz="36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(Rom.13:8; Prv.21:20)</a:t>
            </a: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ctr">
              <a:lnSpc>
                <a:spcPct val="107000"/>
              </a:lnSpc>
              <a:spcBef>
                <a:spcPts val="0"/>
              </a:spcBef>
              <a:buNone/>
            </a:pPr>
            <a:endPar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11C</a:t>
            </a:r>
            <a:r>
              <a:rPr lang="en-US" sz="2000" b="1" u="sng"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F78F011C-5189-4A70-C357-7173F374DB3C}"/>
              </a:ext>
            </a:extLst>
          </p:cNvPr>
          <p:cNvSpPr>
            <a:spLocks noGrp="1"/>
          </p:cNvSpPr>
          <p:nvPr>
            <p:ph type="title"/>
          </p:nvPr>
        </p:nvSpPr>
        <p:spPr>
          <a:xfrm>
            <a:off x="206061" y="94666"/>
            <a:ext cx="11681139" cy="768219"/>
          </a:xfrm>
        </p:spPr>
        <p:txBody>
          <a:bodyPr>
            <a:normAutofit/>
          </a:bodyPr>
          <a:lstStyle/>
          <a:p>
            <a:r>
              <a:rPr lang="en-US" sz="3200" b="1" dirty="0">
                <a:solidFill>
                  <a:srgbClr val="0070C0"/>
                </a:solidFill>
                <a:latin typeface="Times New Roman" panose="02020603050405020304" pitchFamily="18" charset="0"/>
                <a:cs typeface="Times New Roman" panose="02020603050405020304" pitchFamily="18" charset="0"/>
              </a:rPr>
              <a:t>Prayers on prosperity and financial well being (continued):</a:t>
            </a:r>
            <a:endParaRPr lang="en-US" sz="3200" b="1" dirty="0">
              <a:solidFill>
                <a:srgbClr val="0070C0"/>
              </a:solidFill>
            </a:endParaRPr>
          </a:p>
        </p:txBody>
      </p:sp>
    </p:spTree>
    <p:extLst>
      <p:ext uri="{BB962C8B-B14F-4D97-AF65-F5344CB8AC3E}">
        <p14:creationId xmlns:p14="http://schemas.microsoft.com/office/powerpoint/2010/main" val="1771237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A5B7C6-B4B4-7F7C-84EE-A0EF84584267}"/>
              </a:ext>
            </a:extLst>
          </p:cNvPr>
          <p:cNvSpPr>
            <a:spLocks noGrp="1"/>
          </p:cNvSpPr>
          <p:nvPr>
            <p:ph idx="1"/>
          </p:nvPr>
        </p:nvSpPr>
        <p:spPr>
          <a:xfrm>
            <a:off x="528034" y="1068946"/>
            <a:ext cx="11088710" cy="5422006"/>
          </a:xfrm>
        </p:spPr>
        <p:txBody>
          <a:bodyPr>
            <a:normAutofit/>
          </a:bodyPr>
          <a:lstStyle/>
          <a:p>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In 2025, according to the scriptures, I choose to abound in the grace of giving and by it, God makes all grace abound towards me, making me sufficient in all things and abounding unto all good works </a:t>
            </a:r>
            <a:r>
              <a:rPr lang="en-US" sz="40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(2Cor.8:7; 2Cor.9:8)</a:t>
            </a: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4000" dirty="0">
                <a:effectLst/>
                <a:latin typeface="Times New Roman" panose="02020603050405020304" pitchFamily="18" charset="0"/>
                <a:cs typeface="Times New Roman" panose="02020603050405020304" pitchFamily="18" charset="0"/>
              </a:rPr>
              <a:t> </a:t>
            </a:r>
          </a:p>
          <a:p>
            <a:r>
              <a:rPr lang="en-US" sz="4000" dirty="0">
                <a:latin typeface="Times New Roman" panose="02020603050405020304" pitchFamily="18" charset="0"/>
                <a:cs typeface="Times New Roman" panose="02020603050405020304" pitchFamily="18" charset="0"/>
              </a:rPr>
              <a:t>I choose to stay fruitful by constantly responding to the needs of the kingdom to do my best about it no matter how small </a:t>
            </a:r>
            <a:r>
              <a:rPr lang="en-US" sz="4000" b="1" i="1" dirty="0">
                <a:solidFill>
                  <a:srgbClr val="0070C0"/>
                </a:solidFill>
                <a:latin typeface="Times New Roman" panose="02020603050405020304" pitchFamily="18" charset="0"/>
                <a:cs typeface="Times New Roman" panose="02020603050405020304" pitchFamily="18" charset="0"/>
              </a:rPr>
              <a:t>(Tit.3:14)</a:t>
            </a:r>
            <a:r>
              <a:rPr lang="en-US" sz="4000" dirty="0">
                <a:latin typeface="Times New Roman" panose="02020603050405020304" pitchFamily="18" charset="0"/>
                <a:cs typeface="Times New Roman" panose="02020603050405020304" pitchFamily="18" charset="0"/>
              </a:rPr>
              <a:t>.</a:t>
            </a:r>
          </a:p>
          <a:p>
            <a:pPr marL="0" indent="0" algn="ctr">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11D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p>
          <a:p>
            <a:endParaRPr lang="en-US" sz="40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90E546CA-D55C-F333-E7AA-27E8F71F5F8C}"/>
              </a:ext>
            </a:extLst>
          </p:cNvPr>
          <p:cNvSpPr>
            <a:spLocks noGrp="1"/>
          </p:cNvSpPr>
          <p:nvPr>
            <p:ph type="title"/>
          </p:nvPr>
        </p:nvSpPr>
        <p:spPr>
          <a:xfrm>
            <a:off x="206061" y="94666"/>
            <a:ext cx="11681139" cy="768219"/>
          </a:xfrm>
        </p:spPr>
        <p:txBody>
          <a:bodyPr>
            <a:normAutofit/>
          </a:bodyPr>
          <a:lstStyle/>
          <a:p>
            <a:r>
              <a:rPr lang="en-US" sz="3200" b="1" dirty="0">
                <a:solidFill>
                  <a:srgbClr val="0070C0"/>
                </a:solidFill>
                <a:latin typeface="Times New Roman" panose="02020603050405020304" pitchFamily="18" charset="0"/>
                <a:cs typeface="Times New Roman" panose="02020603050405020304" pitchFamily="18" charset="0"/>
              </a:rPr>
              <a:t>Prayers on prosperity and financial well being (continued):</a:t>
            </a:r>
            <a:endParaRPr lang="en-US" sz="3200" b="1" dirty="0">
              <a:solidFill>
                <a:srgbClr val="0070C0"/>
              </a:solidFill>
            </a:endParaRPr>
          </a:p>
        </p:txBody>
      </p:sp>
    </p:spTree>
    <p:extLst>
      <p:ext uri="{BB962C8B-B14F-4D97-AF65-F5344CB8AC3E}">
        <p14:creationId xmlns:p14="http://schemas.microsoft.com/office/powerpoint/2010/main" val="2941263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AFF36-A868-693B-CDA8-895FDBA670AC}"/>
              </a:ext>
            </a:extLst>
          </p:cNvPr>
          <p:cNvSpPr>
            <a:spLocks noGrp="1"/>
          </p:cNvSpPr>
          <p:nvPr>
            <p:ph idx="1"/>
          </p:nvPr>
        </p:nvSpPr>
        <p:spPr>
          <a:xfrm>
            <a:off x="128788" y="1081823"/>
            <a:ext cx="11681138" cy="5560790"/>
          </a:xfrm>
        </p:spPr>
        <p:txBody>
          <a:bodyPr>
            <a:noAutofit/>
          </a:bodyPr>
          <a:lstStyle/>
          <a:p>
            <a:pPr marL="457200" algn="just">
              <a:lnSpc>
                <a:spcPct val="107000"/>
              </a:lnSpc>
              <a:spcBef>
                <a:spcPts val="0"/>
              </a:spcBef>
            </a:pP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Father in heaven, help me achieve a better family life in 2025. I receive and walk in better understanding; therefore, Satan’s access to my relationships and family is blocked. </a:t>
            </a:r>
            <a:endParaRPr lang="en-US" sz="3600" dirty="0">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07000"/>
              </a:lnSpc>
              <a:spcBef>
                <a:spcPts val="0"/>
              </a:spcBef>
            </a:pP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arrest Satan’s access to my emotions, my love, my heart, my feelings, my flow, my home and my happiness. No weapon formed against my family shall prosper. I intercept and neutralize all inherited curses and self-inflicted curses upon my relationship, spouse, children and loved ones </a:t>
            </a:r>
            <a:r>
              <a:rPr lang="en-US" sz="36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(Ps. 112:1-4; Is.54:13, 17)</a:t>
            </a: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0" algn="ctr">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07000"/>
              </a:lnSpc>
              <a:spcBef>
                <a:spcPts val="0"/>
              </a:spcBef>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
        <p:nvSpPr>
          <p:cNvPr id="4" name="Title 1">
            <a:extLst>
              <a:ext uri="{FF2B5EF4-FFF2-40B4-BE49-F238E27FC236}">
                <a16:creationId xmlns:a16="http://schemas.microsoft.com/office/drawing/2014/main" id="{44037B1C-F668-29F7-FB4D-DF2277485498}"/>
              </a:ext>
            </a:extLst>
          </p:cNvPr>
          <p:cNvSpPr>
            <a:spLocks noGrp="1"/>
          </p:cNvSpPr>
          <p:nvPr>
            <p:ph type="title"/>
          </p:nvPr>
        </p:nvSpPr>
        <p:spPr>
          <a:xfrm>
            <a:off x="128788" y="138113"/>
            <a:ext cx="11681139" cy="1020984"/>
          </a:xfrm>
        </p:spPr>
        <p:txBody>
          <a:bodyPr>
            <a:normAutofit/>
          </a:bodyPr>
          <a:lstStyle/>
          <a:p>
            <a:pPr algn="ctr"/>
            <a:r>
              <a:rPr lang="en-US" sz="4000" b="1" dirty="0">
                <a:solidFill>
                  <a:srgbClr val="0070C0"/>
                </a:solidFill>
                <a:latin typeface="Times New Roman" panose="02020603050405020304" pitchFamily="18" charset="0"/>
                <a:cs typeface="Times New Roman" panose="02020603050405020304" pitchFamily="18" charset="0"/>
              </a:rPr>
              <a:t>Prayers for your family:</a:t>
            </a:r>
            <a:endParaRPr lang="en-US" sz="4000" b="1" dirty="0">
              <a:solidFill>
                <a:srgbClr val="0070C0"/>
              </a:solidFill>
            </a:endParaRPr>
          </a:p>
        </p:txBody>
      </p:sp>
    </p:spTree>
    <p:extLst>
      <p:ext uri="{BB962C8B-B14F-4D97-AF65-F5344CB8AC3E}">
        <p14:creationId xmlns:p14="http://schemas.microsoft.com/office/powerpoint/2010/main" val="93025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435A5E-0BA8-C8C1-AF64-08FB596C3D94}"/>
              </a:ext>
            </a:extLst>
          </p:cNvPr>
          <p:cNvSpPr>
            <a:spLocks noGrp="1"/>
          </p:cNvSpPr>
          <p:nvPr>
            <p:ph idx="1"/>
          </p:nvPr>
        </p:nvSpPr>
        <p:spPr>
          <a:xfrm>
            <a:off x="382073" y="2809023"/>
            <a:ext cx="11427854" cy="4175977"/>
          </a:xfrm>
        </p:spPr>
        <p:txBody>
          <a:bodyPr>
            <a:noAutofit/>
          </a:bodyPr>
          <a:lstStyle/>
          <a:p>
            <a:pPr marL="0" indent="0">
              <a:buNone/>
            </a:pPr>
            <a:r>
              <a:rPr lang="en-US"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Reading </a:t>
            </a:r>
            <a:r>
              <a:rPr lang="en-US"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1Cor.3:9 &amp; 2Cor.6:1</a:t>
            </a:r>
            <a:r>
              <a:rPr lang="en-US"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we see that the Father has made us laborers; we should therefore appropriately pray this request thus:</a:t>
            </a:r>
          </a:p>
          <a:p>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Father, I acknowledge that I’ve been equipped by you as a laborer; may this knowledge be stronger in me in the Name of Jesus. </a:t>
            </a:r>
          </a:p>
          <a:p>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choose to respond to the harvest field with your zeal and passion. See through my eyes, feel with my feelings, touch with my hands, move with my feet – for I am your dwelling place, the temple of the </a:t>
            </a:r>
            <a:r>
              <a:rPr lang="en-US" sz="32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HolyGhost</a:t>
            </a:r>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solidFill>
                  <a:srgbClr val="222222"/>
                </a:solidFill>
                <a:latin typeface="Calibri" panose="020F0502020204030204" pitchFamily="34" charset="0"/>
                <a:ea typeface="Times New Roman" panose="02020603050405020304" pitchFamily="18" charset="0"/>
                <a:cs typeface="Times New Roman" panose="02020603050405020304" pitchFamily="18" charset="0"/>
              </a:rPr>
              <a:t> </a:t>
            </a:r>
          </a:p>
          <a:p>
            <a:pPr marL="0" indent="0" algn="ctr">
              <a:buNone/>
            </a:pPr>
            <a:r>
              <a:rPr lang="en-US" sz="18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13</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C2EAB70D-D822-C467-F520-F83A7B708262}"/>
              </a:ext>
            </a:extLst>
          </p:cNvPr>
          <p:cNvSpPr>
            <a:spLocks noGrp="1"/>
          </p:cNvSpPr>
          <p:nvPr>
            <p:ph type="title"/>
          </p:nvPr>
        </p:nvSpPr>
        <p:spPr>
          <a:xfrm>
            <a:off x="128788" y="35081"/>
            <a:ext cx="11681139" cy="3030090"/>
          </a:xfrm>
        </p:spPr>
        <p:txBody>
          <a:bodyPr>
            <a:noAutofit/>
          </a:bodyPr>
          <a:lstStyle/>
          <a:p>
            <a:pPr algn="ctr"/>
            <a:r>
              <a:rPr lang="en-US" sz="3200" b="1" dirty="0">
                <a:solidFill>
                  <a:srgbClr val="0070C0"/>
                </a:solidFill>
                <a:latin typeface="Times New Roman" panose="02020603050405020304" pitchFamily="18" charset="0"/>
                <a:cs typeface="Times New Roman" panose="02020603050405020304" pitchFamily="18" charset="0"/>
              </a:rPr>
              <a:t>Praying the Lord’s requests:</a:t>
            </a:r>
            <a:br>
              <a:rPr lang="en-US" sz="3200" b="1" dirty="0">
                <a:solidFill>
                  <a:srgbClr val="0070C0"/>
                </a:solidFill>
                <a:latin typeface="Times New Roman" panose="02020603050405020304" pitchFamily="18" charset="0"/>
                <a:cs typeface="Times New Roman" panose="02020603050405020304" pitchFamily="18" charset="0"/>
              </a:rPr>
            </a:b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Seeing that shepherd leadership is the answer to the problems of life, the Lord requested us to pray for laborers into the harvest field </a:t>
            </a:r>
            <a:r>
              <a:rPr lang="en-US"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//Mt.9:35-37</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The harvest truly is plenteous, but the </a:t>
            </a:r>
            <a:r>
              <a:rPr lang="en-US" sz="32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labourers</a:t>
            </a:r>
            <a:r>
              <a:rPr lang="en-US" sz="32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are few; Pray ye therefore the Lord of the harvest, that he will send forth </a:t>
            </a:r>
            <a:r>
              <a:rPr lang="en-US" sz="32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labourers</a:t>
            </a:r>
            <a:r>
              <a:rPr lang="en-US" sz="32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into his harvest. </a:t>
            </a:r>
            <a:endParaRPr lang="en-US" sz="3200" b="1" i="1" dirty="0">
              <a:solidFill>
                <a:srgbClr val="FF0000"/>
              </a:solidFill>
            </a:endParaRPr>
          </a:p>
        </p:txBody>
      </p:sp>
    </p:spTree>
    <p:extLst>
      <p:ext uri="{BB962C8B-B14F-4D97-AF65-F5344CB8AC3E}">
        <p14:creationId xmlns:p14="http://schemas.microsoft.com/office/powerpoint/2010/main" val="2662597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0C7891-14E6-C1BB-FEB4-67E907F36464}"/>
              </a:ext>
            </a:extLst>
          </p:cNvPr>
          <p:cNvSpPr>
            <a:spLocks noGrp="1"/>
          </p:cNvSpPr>
          <p:nvPr>
            <p:ph idx="1"/>
          </p:nvPr>
        </p:nvSpPr>
        <p:spPr>
          <a:xfrm>
            <a:off x="631065" y="1825625"/>
            <a:ext cx="11075831" cy="4794094"/>
          </a:xfrm>
        </p:spPr>
        <p:txBody>
          <a:bodyPr>
            <a:normAutofit/>
          </a:bodyPr>
          <a:lstStyle/>
          <a:p>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Lord, as a laborer together with you, help me to help other brethren to rise to the responsibility and live in the privilege of being called alongside the Lord to labor in the harvest field. I give myself to discover creative ways to encourage others and motivate them towards acts of compassion, doing beautiful works as expressions of love; I yield myself to exhort brethren daily </a:t>
            </a:r>
          </a:p>
          <a:p>
            <a:pPr marL="0" indent="0">
              <a:buNone/>
            </a:pPr>
            <a:r>
              <a:rPr lang="en-US" sz="36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(Heb.10:24-23; Eph.5:11)</a:t>
            </a:r>
            <a:r>
              <a:rPr lang="en-US" sz="36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ctr">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13B</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
        <p:nvSpPr>
          <p:cNvPr id="4" name="Title 1">
            <a:extLst>
              <a:ext uri="{FF2B5EF4-FFF2-40B4-BE49-F238E27FC236}">
                <a16:creationId xmlns:a16="http://schemas.microsoft.com/office/drawing/2014/main" id="{DA1B5892-9519-DC4C-D58A-630EB3E8E61E}"/>
              </a:ext>
            </a:extLst>
          </p:cNvPr>
          <p:cNvSpPr>
            <a:spLocks noGrp="1"/>
          </p:cNvSpPr>
          <p:nvPr>
            <p:ph type="title"/>
          </p:nvPr>
        </p:nvSpPr>
        <p:spPr>
          <a:xfrm>
            <a:off x="116088" y="238281"/>
            <a:ext cx="11681139" cy="1677809"/>
          </a:xfrm>
        </p:spPr>
        <p:txBody>
          <a:bodyPr>
            <a:no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Praying the Lord’s requests continued:</a:t>
            </a:r>
            <a:br>
              <a:rPr lang="en-US" sz="2800" b="1" dirty="0">
                <a:solidFill>
                  <a:srgbClr val="0070C0"/>
                </a:solidFill>
                <a:latin typeface="Times New Roman" panose="02020603050405020304" pitchFamily="18" charset="0"/>
                <a:cs typeface="Times New Roman" panose="02020603050405020304" pitchFamily="18" charset="0"/>
              </a:rPr>
            </a:br>
            <a:r>
              <a:rPr lang="en-US"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The harvest truly is plenteous, but the </a:t>
            </a:r>
            <a:r>
              <a:rPr lang="en-US" sz="28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labourers</a:t>
            </a:r>
            <a:r>
              <a:rPr lang="en-US"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are few; Pray ye therefore the Lord of the harvest, that he will send forth </a:t>
            </a:r>
            <a:r>
              <a:rPr lang="en-US" sz="28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labourers</a:t>
            </a:r>
            <a:r>
              <a:rPr lang="en-US"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into his harvest. </a:t>
            </a:r>
            <a:endParaRPr lang="en-US" sz="2800" b="1" i="1" dirty="0">
              <a:solidFill>
                <a:srgbClr val="FF0000"/>
              </a:solidFill>
            </a:endParaRPr>
          </a:p>
        </p:txBody>
      </p:sp>
    </p:spTree>
    <p:extLst>
      <p:ext uri="{BB962C8B-B14F-4D97-AF65-F5344CB8AC3E}">
        <p14:creationId xmlns:p14="http://schemas.microsoft.com/office/powerpoint/2010/main" val="4069555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75F064-6648-FEFF-23F3-156CC9AF1DD2}"/>
              </a:ext>
            </a:extLst>
          </p:cNvPr>
          <p:cNvSpPr>
            <a:spLocks noGrp="1"/>
          </p:cNvSpPr>
          <p:nvPr>
            <p:ph idx="1"/>
          </p:nvPr>
        </p:nvSpPr>
        <p:spPr>
          <a:xfrm>
            <a:off x="128789" y="2253087"/>
            <a:ext cx="12063212" cy="4620632"/>
          </a:xfrm>
        </p:spPr>
        <p:txBody>
          <a:bodyPr>
            <a:noAutofit/>
          </a:bodyPr>
          <a:lstStyle/>
          <a:p>
            <a:r>
              <a:rPr lang="en-US" sz="4800" dirty="0">
                <a:latin typeface="Times New Roman" panose="02020603050405020304" pitchFamily="18" charset="0"/>
                <a:cs typeface="Times New Roman" panose="02020603050405020304" pitchFamily="18" charset="0"/>
              </a:rPr>
              <a:t>This is the time of the later, I ask for rain Father. Thank you that you make bright clouds and give showers of rain to every grass in the field.</a:t>
            </a:r>
          </a:p>
          <a:p>
            <a:r>
              <a:rPr lang="en-US" sz="4800" dirty="0">
                <a:latin typeface="Times New Roman" panose="02020603050405020304" pitchFamily="18" charset="0"/>
                <a:cs typeface="Times New Roman" panose="02020603050405020304" pitchFamily="18" charset="0"/>
              </a:rPr>
              <a:t>Thank you that you have purified us as peculiar people who are zealous for good works.</a:t>
            </a:r>
            <a:r>
              <a:rPr lang="en-US" sz="2000" dirty="0">
                <a:latin typeface="Times New Roman" panose="02020603050405020304" pitchFamily="18" charset="0"/>
                <a:cs typeface="Times New Roman" panose="02020603050405020304" pitchFamily="18" charset="0"/>
              </a:rPr>
              <a:t> </a:t>
            </a:r>
          </a:p>
          <a:p>
            <a:pPr marL="0" indent="0" algn="ctr">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13C</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136EA32F-B02C-5092-31F5-B8F8B90727D2}"/>
              </a:ext>
            </a:extLst>
          </p:cNvPr>
          <p:cNvSpPr>
            <a:spLocks noGrp="1"/>
          </p:cNvSpPr>
          <p:nvPr>
            <p:ph type="title"/>
          </p:nvPr>
        </p:nvSpPr>
        <p:spPr>
          <a:xfrm>
            <a:off x="128788" y="35081"/>
            <a:ext cx="11797049" cy="2167206"/>
          </a:xfrm>
        </p:spPr>
        <p:txBody>
          <a:bodyPr>
            <a:noAutofit/>
          </a:bodyPr>
          <a:lstStyle/>
          <a:p>
            <a:r>
              <a:rPr lang="en-US" sz="3600" dirty="0">
                <a:latin typeface="Times New Roman" panose="02020603050405020304" pitchFamily="18" charset="0"/>
                <a:cs typeface="Times New Roman" panose="02020603050405020304" pitchFamily="18" charset="0"/>
              </a:rPr>
              <a:t>Praying the Lord’s requests continued: </a:t>
            </a:r>
            <a:r>
              <a:rPr lang="en-US" sz="3600" b="1" dirty="0">
                <a:solidFill>
                  <a:srgbClr val="0070C0"/>
                </a:solidFill>
                <a:latin typeface="Times New Roman" panose="02020603050405020304" pitchFamily="18" charset="0"/>
                <a:cs typeface="Times New Roman" panose="02020603050405020304" pitchFamily="18" charset="0"/>
              </a:rPr>
              <a:t>Zech.10:1</a:t>
            </a:r>
            <a:r>
              <a:rPr lang="en-US" sz="3600" b="1" dirty="0">
                <a:latin typeface="Times New Roman" panose="02020603050405020304" pitchFamily="18" charset="0"/>
                <a:cs typeface="Times New Roman" panose="02020603050405020304" pitchFamily="18" charset="0"/>
              </a:rPr>
              <a:t>.</a:t>
            </a:r>
            <a:br>
              <a:rPr lang="en-US" sz="3600" b="1" dirty="0">
                <a:latin typeface="Times New Roman" panose="02020603050405020304" pitchFamily="18" charset="0"/>
                <a:cs typeface="Times New Roman" panose="02020603050405020304" pitchFamily="18" charset="0"/>
              </a:rPr>
            </a:br>
            <a:r>
              <a:rPr lang="en-US" sz="36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Ask ye of the LORD rain in the time of the latter rain; so the LORD shall make bright clouds, and give them showers of rain, to every one grass in the field.</a:t>
            </a:r>
            <a:endParaRPr lang="en-US" sz="3600" b="1" i="1" dirty="0">
              <a:solidFill>
                <a:srgbClr val="FF0000"/>
              </a:solidFill>
            </a:endParaRPr>
          </a:p>
        </p:txBody>
      </p:sp>
    </p:spTree>
    <p:extLst>
      <p:ext uri="{BB962C8B-B14F-4D97-AF65-F5344CB8AC3E}">
        <p14:creationId xmlns:p14="http://schemas.microsoft.com/office/powerpoint/2010/main" val="976436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8BAE-105D-DAE7-9217-1DEE37C11F00}"/>
              </a:ext>
            </a:extLst>
          </p:cNvPr>
          <p:cNvSpPr>
            <a:spLocks noGrp="1"/>
          </p:cNvSpPr>
          <p:nvPr>
            <p:ph type="title"/>
          </p:nvPr>
        </p:nvSpPr>
        <p:spPr>
          <a:xfrm>
            <a:off x="838200" y="212725"/>
            <a:ext cx="10515600" cy="1747010"/>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2 Thessalonians 3:5</a:t>
            </a:r>
            <a:br>
              <a:rPr lang="en-US" dirty="0">
                <a:latin typeface="Times New Roman" panose="02020603050405020304" pitchFamily="18" charset="0"/>
                <a:cs typeface="Times New Roman" panose="02020603050405020304" pitchFamily="18" charset="0"/>
              </a:rPr>
            </a:br>
            <a:r>
              <a:rPr lang="en-US" b="1" i="1" dirty="0">
                <a:solidFill>
                  <a:srgbClr val="0070C0"/>
                </a:solidFill>
                <a:latin typeface="Times New Roman" panose="02020603050405020304" pitchFamily="18" charset="0"/>
                <a:cs typeface="Times New Roman" panose="02020603050405020304" pitchFamily="18" charset="0"/>
              </a:rPr>
              <a:t>And the Lord direct your hearts into the love of God, and into the patient waiting for Christ.</a:t>
            </a:r>
          </a:p>
        </p:txBody>
      </p:sp>
      <p:sp>
        <p:nvSpPr>
          <p:cNvPr id="3" name="Content Placeholder 2">
            <a:extLst>
              <a:ext uri="{FF2B5EF4-FFF2-40B4-BE49-F238E27FC236}">
                <a16:creationId xmlns:a16="http://schemas.microsoft.com/office/drawing/2014/main" id="{E9CFA9A9-15E4-DE3C-AA9D-05122D9D5CCE}"/>
              </a:ext>
            </a:extLst>
          </p:cNvPr>
          <p:cNvSpPr>
            <a:spLocks noGrp="1"/>
          </p:cNvSpPr>
          <p:nvPr>
            <p:ph idx="1"/>
          </p:nvPr>
        </p:nvSpPr>
        <p:spPr>
          <a:xfrm>
            <a:off x="177800" y="2033299"/>
            <a:ext cx="11734800" cy="4351338"/>
          </a:xfrm>
        </p:spPr>
        <p:txBody>
          <a:bodyPr>
            <a:noAutofit/>
          </a:bodyPr>
          <a:lstStyle/>
          <a:p>
            <a:r>
              <a:rPr lang="en-US" sz="3800" dirty="0">
                <a:latin typeface="Times New Roman" panose="02020603050405020304" pitchFamily="18" charset="0"/>
                <a:cs typeface="Times New Roman" panose="02020603050405020304" pitchFamily="18" charset="0"/>
              </a:rPr>
              <a:t>Lord I yield to you, that you direct my heart unto the love of God and unto the patient waiting for our Lord Jesus.</a:t>
            </a:r>
          </a:p>
          <a:p>
            <a:r>
              <a:rPr lang="en-US" sz="3800" dirty="0">
                <a:latin typeface="Times New Roman" panose="02020603050405020304" pitchFamily="18" charset="0"/>
                <a:cs typeface="Times New Roman" panose="02020603050405020304" pitchFamily="18" charset="0"/>
              </a:rPr>
              <a:t>O God, thou art my God; early will I seek thee: my soul </a:t>
            </a:r>
            <a:r>
              <a:rPr lang="en-US" sz="3800" dirty="0" err="1">
                <a:latin typeface="Times New Roman" panose="02020603050405020304" pitchFamily="18" charset="0"/>
                <a:cs typeface="Times New Roman" panose="02020603050405020304" pitchFamily="18" charset="0"/>
              </a:rPr>
              <a:t>thirsteth</a:t>
            </a:r>
            <a:r>
              <a:rPr lang="en-US" sz="3800" dirty="0">
                <a:latin typeface="Times New Roman" panose="02020603050405020304" pitchFamily="18" charset="0"/>
                <a:cs typeface="Times New Roman" panose="02020603050405020304" pitchFamily="18" charset="0"/>
              </a:rPr>
              <a:t> for thee, my flesh </a:t>
            </a:r>
            <a:r>
              <a:rPr lang="en-US" sz="3800" dirty="0" err="1">
                <a:latin typeface="Times New Roman" panose="02020603050405020304" pitchFamily="18" charset="0"/>
                <a:cs typeface="Times New Roman" panose="02020603050405020304" pitchFamily="18" charset="0"/>
              </a:rPr>
              <a:t>longeth</a:t>
            </a:r>
            <a:r>
              <a:rPr lang="en-US" sz="3800" dirty="0">
                <a:latin typeface="Times New Roman" panose="02020603050405020304" pitchFamily="18" charset="0"/>
                <a:cs typeface="Times New Roman" panose="02020603050405020304" pitchFamily="18" charset="0"/>
              </a:rPr>
              <a:t> for thee in a dry and thirsty land, where no water is; to see thy power and thy glory, so as I have seen thee in the sanctuary. Because thy lovingkindness is better than life, my lips shall praise thee.</a:t>
            </a:r>
          </a:p>
          <a:p>
            <a:pPr marL="0" indent="0" algn="ctr">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14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pPr marL="0" indent="0">
              <a:buNone/>
            </a:pPr>
            <a:endParaRPr lang="en-US"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506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4105-AEE4-EADA-8B44-F7502CC9EBBD}"/>
              </a:ext>
            </a:extLst>
          </p:cNvPr>
          <p:cNvSpPr>
            <a:spLocks noGrp="1"/>
          </p:cNvSpPr>
          <p:nvPr>
            <p:ph type="title"/>
          </p:nvPr>
        </p:nvSpPr>
        <p:spPr>
          <a:xfrm>
            <a:off x="838200" y="115909"/>
            <a:ext cx="10515600" cy="1580926"/>
          </a:xfrm>
        </p:spPr>
        <p:txBody>
          <a:bodyPr>
            <a:noAutofit/>
          </a:bodyPr>
          <a:lstStyle/>
          <a:p>
            <a:pPr algn="ctr"/>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Appropriating direction in 2025, in accordance to </a:t>
            </a:r>
            <a:r>
              <a:rPr lang="en-US" sz="32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//Ps.16:6</a:t>
            </a:r>
            <a:b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The lines are fallen unto me in pleasant places;</a:t>
            </a:r>
            <a:br>
              <a:rPr lang="en-US" sz="32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yea, I have a goodly heritage. </a:t>
            </a:r>
            <a:endParaRPr lang="en-US" sz="3200" dirty="0"/>
          </a:p>
        </p:txBody>
      </p:sp>
      <p:sp>
        <p:nvSpPr>
          <p:cNvPr id="3" name="Content Placeholder 2">
            <a:extLst>
              <a:ext uri="{FF2B5EF4-FFF2-40B4-BE49-F238E27FC236}">
                <a16:creationId xmlns:a16="http://schemas.microsoft.com/office/drawing/2014/main" id="{2F38B5F2-53D4-FCA8-8332-F41AF0FA3E14}"/>
              </a:ext>
            </a:extLst>
          </p:cNvPr>
          <p:cNvSpPr>
            <a:spLocks noGrp="1"/>
          </p:cNvSpPr>
          <p:nvPr>
            <p:ph idx="1"/>
          </p:nvPr>
        </p:nvSpPr>
        <p:spPr>
          <a:xfrm>
            <a:off x="296213" y="1580923"/>
            <a:ext cx="11513713" cy="5032375"/>
          </a:xfrm>
        </p:spPr>
        <p:txBody>
          <a:bodyPr>
            <a:noAutofit/>
          </a:bodyPr>
          <a:lstStyle/>
          <a:p>
            <a:pPr algn="just" fontAlgn="b">
              <a:lnSpc>
                <a:spcPct val="107000"/>
              </a:lnSpc>
              <a:spcBef>
                <a:spcPts val="0"/>
              </a:spcBef>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Thank you Lord, for the lines are fallen before me in pleasant places for I have a goodly heritage.</a:t>
            </a:r>
          </a:p>
          <a:p>
            <a:pPr algn="just" fontAlgn="b">
              <a:lnSpc>
                <a:spcPct val="107000"/>
              </a:lnSpc>
              <a:spcBef>
                <a:spcPts val="0"/>
              </a:spcBef>
            </a:pPr>
            <a:r>
              <a:rPr lang="en-US" sz="4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Because I follow the Lord, I don’t walk in darkness or confusion, rather I have the light of life </a:t>
            </a:r>
            <a:r>
              <a:rPr lang="en-US" sz="4000" b="1"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(Jn.8:12)</a:t>
            </a:r>
            <a:r>
              <a:rPr lang="en-US" sz="4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p>
          <a:p>
            <a:pPr algn="just" fontAlgn="b">
              <a:lnSpc>
                <a:spcPct val="107000"/>
              </a:lnSpc>
              <a:spcBef>
                <a:spcPts val="0"/>
              </a:spcBef>
            </a:pPr>
            <a:r>
              <a:rPr lang="en-US" sz="4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Thank you Lord, that I am your sheep</a:t>
            </a:r>
            <a:r>
              <a:rPr lang="en-US" sz="4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I know your voice and I don’t follow the voice of  a stranger </a:t>
            </a:r>
            <a:r>
              <a:rPr lang="en-US" sz="4000" b="1" i="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(Jn.10:4-5, 27)</a:t>
            </a:r>
            <a:r>
              <a:rPr lang="en-US" sz="4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2</a:t>
            </a:r>
            <a:endParaRPr lang="en-US" sz="2000" b="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gn="just" fontAlgn="b">
              <a:lnSpc>
                <a:spcPct val="107000"/>
              </a:lnSpc>
              <a:spcBef>
                <a:spcPts val="0"/>
              </a:spcBef>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0806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521B-AC39-1863-E9CA-09EE5928390E}"/>
              </a:ext>
            </a:extLst>
          </p:cNvPr>
          <p:cNvSpPr>
            <a:spLocks noGrp="1"/>
          </p:cNvSpPr>
          <p:nvPr>
            <p:ph type="title"/>
          </p:nvPr>
        </p:nvSpPr>
        <p:spPr>
          <a:xfrm>
            <a:off x="309093" y="365125"/>
            <a:ext cx="11552349" cy="6293252"/>
          </a:xfrm>
        </p:spPr>
        <p:txBody>
          <a:bodyPr>
            <a:normAutofit fontScale="90000"/>
          </a:bodyPr>
          <a:lstStyle/>
          <a:p>
            <a:pPr algn="ctr"/>
            <a:r>
              <a:rPr lang="en-US" sz="4400" dirty="0">
                <a:solidFill>
                  <a:srgbClr val="222222"/>
                </a:solidFill>
                <a:latin typeface="Times New Roman" panose="02020603050405020304" pitchFamily="18" charset="0"/>
                <a:ea typeface="Times New Roman" panose="02020603050405020304" pitchFamily="18" charset="0"/>
              </a:rPr>
              <a:t>Prayer for spiritual e</a:t>
            </a:r>
            <a:r>
              <a:rPr lang="en-US" sz="4400" dirty="0">
                <a:solidFill>
                  <a:srgbClr val="222222"/>
                </a:solidFill>
                <a:effectLst/>
                <a:latin typeface="Times New Roman" panose="02020603050405020304" pitchFamily="18" charset="0"/>
                <a:ea typeface="Times New Roman" panose="02020603050405020304" pitchFamily="18" charset="0"/>
              </a:rPr>
              <a:t>nlightenment &amp; insulation from demonic influences </a:t>
            </a:r>
            <a:r>
              <a:rPr lang="en-US" sz="4400" b="1" dirty="0">
                <a:solidFill>
                  <a:srgbClr val="0070C0"/>
                </a:solidFill>
                <a:effectLst/>
                <a:latin typeface="Times New Roman" panose="02020603050405020304" pitchFamily="18" charset="0"/>
                <a:ea typeface="Times New Roman" panose="02020603050405020304" pitchFamily="18" charset="0"/>
              </a:rPr>
              <a:t>//Eph.1:17-19 </a:t>
            </a:r>
            <a:br>
              <a:rPr lang="en-US" sz="4400" b="1" dirty="0">
                <a:solidFill>
                  <a:srgbClr val="0070C0"/>
                </a:solidFill>
                <a:effectLst/>
                <a:latin typeface="Times New Roman" panose="02020603050405020304" pitchFamily="18" charset="0"/>
                <a:ea typeface="Times New Roman" panose="02020603050405020304" pitchFamily="18" charset="0"/>
              </a:rPr>
            </a:br>
            <a:r>
              <a:rPr lang="en-US" i="1" dirty="0">
                <a:solidFill>
                  <a:srgbClr val="0070C0"/>
                </a:solidFill>
                <a:latin typeface="Times New Roman" panose="02020603050405020304" pitchFamily="18" charset="0"/>
                <a:cs typeface="Times New Roman" panose="02020603050405020304" pitchFamily="18" charset="0"/>
              </a:rPr>
              <a:t>That the God of our Lord Jesus Christ, the Father of glory, may give unto you the spirit of wisdom and revelation in the knowledge of him: </a:t>
            </a:r>
            <a:br>
              <a:rPr lang="en-US" i="1" dirty="0">
                <a:solidFill>
                  <a:srgbClr val="0070C0"/>
                </a:solidFill>
                <a:latin typeface="Times New Roman" panose="02020603050405020304" pitchFamily="18" charset="0"/>
                <a:cs typeface="Times New Roman" panose="02020603050405020304" pitchFamily="18" charset="0"/>
              </a:rPr>
            </a:br>
            <a:r>
              <a:rPr lang="en-US" i="1" dirty="0">
                <a:solidFill>
                  <a:srgbClr val="0070C0"/>
                </a:solidFill>
                <a:latin typeface="Times New Roman" panose="02020603050405020304" pitchFamily="18" charset="0"/>
                <a:cs typeface="Times New Roman" panose="02020603050405020304" pitchFamily="18" charset="0"/>
              </a:rPr>
              <a:t>The eyes of your understanding being enlightened; that ye may know what is the hope of his calling, and what the riches of the glory of his inheritance in the saints,</a:t>
            </a:r>
            <a:br>
              <a:rPr lang="en-US" i="1" dirty="0">
                <a:solidFill>
                  <a:srgbClr val="0070C0"/>
                </a:solidFill>
                <a:latin typeface="Times New Roman" panose="02020603050405020304" pitchFamily="18" charset="0"/>
                <a:cs typeface="Times New Roman" panose="02020603050405020304" pitchFamily="18" charset="0"/>
              </a:rPr>
            </a:br>
            <a:r>
              <a:rPr lang="en-US" i="1" dirty="0">
                <a:solidFill>
                  <a:srgbClr val="0070C0"/>
                </a:solidFill>
                <a:latin typeface="Times New Roman" panose="02020603050405020304" pitchFamily="18" charset="0"/>
                <a:cs typeface="Times New Roman" panose="02020603050405020304" pitchFamily="18" charset="0"/>
              </a:rPr>
              <a:t> And what is the exceeding greatness of his power to us-ward who believe, according to the working of his mighty power. </a:t>
            </a:r>
            <a:br>
              <a:rPr lang="en-US" sz="22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br>
              <a:rPr lang="en-US" sz="22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r>
              <a:rPr lang="en-US" sz="22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3a</a:t>
            </a:r>
            <a:br>
              <a:rPr lang="en-US" sz="4400" b="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br>
            <a:endParaRPr lang="en-US" i="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5566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8FDC42-66C4-D41E-B4EC-BBBB2C4D2EF5}"/>
              </a:ext>
            </a:extLst>
          </p:cNvPr>
          <p:cNvSpPr>
            <a:spLocks noGrp="1"/>
          </p:cNvSpPr>
          <p:nvPr>
            <p:ph idx="1"/>
          </p:nvPr>
        </p:nvSpPr>
        <p:spPr>
          <a:xfrm>
            <a:off x="283335" y="437882"/>
            <a:ext cx="11642502" cy="6001555"/>
          </a:xfrm>
        </p:spPr>
        <p:txBody>
          <a:bodyPr>
            <a:noAutofit/>
          </a:bodyPr>
          <a:lstStyle/>
          <a:p>
            <a:r>
              <a:rPr lang="en-US" sz="3600" dirty="0">
                <a:latin typeface="Times New Roman" panose="02020603050405020304" pitchFamily="18" charset="0"/>
                <a:cs typeface="Times New Roman" panose="02020603050405020304" pitchFamily="18" charset="0"/>
              </a:rPr>
              <a:t>That you Lord for giving me the </a:t>
            </a:r>
            <a:r>
              <a:rPr lang="en-US" sz="3600" dirty="0" err="1">
                <a:latin typeface="Times New Roman" panose="02020603050405020304" pitchFamily="18" charset="0"/>
                <a:cs typeface="Times New Roman" panose="02020603050405020304" pitchFamily="18" charset="0"/>
              </a:rPr>
              <a:t>HolyGhost</a:t>
            </a:r>
            <a:r>
              <a:rPr lang="en-US" sz="3600" dirty="0">
                <a:latin typeface="Times New Roman" panose="02020603050405020304" pitchFamily="18" charset="0"/>
                <a:cs typeface="Times New Roman" panose="02020603050405020304" pitchFamily="18" charset="0"/>
              </a:rPr>
              <a:t>, by whom I have the spirit of wisdom and revelation in the knowledge of you: thank you for enlightening the eyes of my understanding that I may know what is the hope of your calling, and what the riches of the glory of your inheritance in me as a saints, I thank you for showing me that that same power by which you raised Jesus from the dead is available to me now. Thank you for showing me how to use it. Amen!</a:t>
            </a:r>
          </a:p>
          <a:p>
            <a:r>
              <a:rPr lang="en-US" sz="3600" dirty="0">
                <a:solidFill>
                  <a:srgbClr val="222222"/>
                </a:solidFill>
                <a:effectLst/>
                <a:latin typeface="Times New Roman" panose="02020603050405020304" pitchFamily="18" charset="0"/>
                <a:ea typeface="Times New Roman" panose="02020603050405020304" pitchFamily="18" charset="0"/>
              </a:rPr>
              <a:t>I thank you that I am delivered from and taken beyond the reach of darkness, and that I am translated into the kingdom of the Lord Jesus </a:t>
            </a:r>
            <a:r>
              <a:rPr lang="en-US" sz="3600" b="1" i="1" dirty="0">
                <a:solidFill>
                  <a:srgbClr val="0070C0"/>
                </a:solidFill>
                <a:effectLst/>
                <a:latin typeface="Times New Roman" panose="02020603050405020304" pitchFamily="18" charset="0"/>
                <a:ea typeface="Times New Roman" panose="02020603050405020304" pitchFamily="18" charset="0"/>
              </a:rPr>
              <a:t>(Col.1:13-14; Lk.1:74-75)</a:t>
            </a:r>
            <a:r>
              <a:rPr lang="en-US" sz="3600" dirty="0">
                <a:solidFill>
                  <a:srgbClr val="222222"/>
                </a:solidFill>
                <a:effectLst/>
                <a:latin typeface="Times New Roman" panose="02020603050405020304" pitchFamily="18" charset="0"/>
                <a:ea typeface="Times New Roman" panose="02020603050405020304" pitchFamily="18" charset="0"/>
              </a:rPr>
              <a:t>.</a:t>
            </a:r>
            <a:endParaRPr lang="en-US" sz="2000" dirty="0">
              <a:solidFill>
                <a:srgbClr val="222222"/>
              </a:solidFill>
              <a:effectLst/>
              <a:latin typeface="Times New Roman" panose="02020603050405020304" pitchFamily="18" charset="0"/>
              <a:ea typeface="Times New Roman" panose="02020603050405020304" pitchFamily="18" charset="0"/>
            </a:endParaRPr>
          </a:p>
          <a:p>
            <a:pPr marL="0" indent="0" algn="ctr">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3B</a:t>
            </a:r>
            <a:endPar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3376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5DF92-9AA2-5FA5-F4C9-AC25E686952C}"/>
              </a:ext>
            </a:extLst>
          </p:cNvPr>
          <p:cNvSpPr>
            <a:spLocks noGrp="1"/>
          </p:cNvSpPr>
          <p:nvPr>
            <p:ph type="title"/>
          </p:nvPr>
        </p:nvSpPr>
        <p:spPr>
          <a:xfrm>
            <a:off x="425003" y="103031"/>
            <a:ext cx="11346287" cy="1622738"/>
          </a:xfrm>
        </p:spPr>
        <p:txBody>
          <a:bodyPr>
            <a:noAutofit/>
          </a:bodyPr>
          <a:lstStyle/>
          <a:p>
            <a:pPr marL="342900" marR="0" lvl="0" indent="-342900" algn="ctr" fontAlgn="b">
              <a:lnSpc>
                <a:spcPct val="107000"/>
              </a:lnSpc>
              <a:spcBef>
                <a:spcPts val="0"/>
              </a:spcBef>
              <a:spcAft>
                <a:spcPts val="0"/>
              </a:spcAft>
            </a:pPr>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Deliverance from phobias </a:t>
            </a: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//2Tim.1:7</a:t>
            </a:r>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b="1" i="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For God hath not given us the spirit of fear; but of power, and of love, and of a sound mind.</a:t>
            </a:r>
            <a:endParaRPr lang="en-US" sz="3200" b="1" i="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05E8CA6-0C7D-8E9F-5707-C219C757C9DF}"/>
              </a:ext>
            </a:extLst>
          </p:cNvPr>
          <p:cNvSpPr>
            <a:spLocks noGrp="1"/>
          </p:cNvSpPr>
          <p:nvPr>
            <p:ph idx="1"/>
          </p:nvPr>
        </p:nvSpPr>
        <p:spPr>
          <a:xfrm>
            <a:off x="425003" y="1825625"/>
            <a:ext cx="11346287" cy="4929344"/>
          </a:xfrm>
        </p:spPr>
        <p:txBody>
          <a:bodyPr>
            <a:noAutofit/>
          </a:bodyPr>
          <a:lstStyle/>
          <a:p>
            <a:pPr marL="457200" algn="just" fontAlgn="b">
              <a:lnSpc>
                <a:spcPct val="107000"/>
              </a:lnSpc>
              <a:spcBef>
                <a:spcPts val="0"/>
              </a:spcBef>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refuse to fear any form of fear or have any kind of phobia in 2025, for I’ve not received the spirit of fear, but of boldness, love and of a sound mind (2Tim.1:7).</a:t>
            </a:r>
            <a:endParaRPr lang="en-US" sz="4000" dirty="0">
              <a:latin typeface="Calibri" panose="020F0502020204030204" pitchFamily="34" charset="0"/>
              <a:ea typeface="Times New Roman" panose="02020603050405020304" pitchFamily="18" charset="0"/>
              <a:cs typeface="Times New Roman" panose="02020603050405020304" pitchFamily="18" charset="0"/>
            </a:endParaRPr>
          </a:p>
          <a:p>
            <a:pPr marL="457200" algn="just" fontAlgn="b">
              <a:lnSpc>
                <a:spcPct val="107000"/>
              </a:lnSpc>
              <a:spcBef>
                <a:spcPts val="0"/>
              </a:spcBef>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stand against the fear of evil tidings; against the fear of the bad things that have happened to me in the past; for…</a:t>
            </a:r>
          </a:p>
          <a:p>
            <a:pPr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4A</a:t>
            </a:r>
            <a:endParaRPr lang="en-US" sz="2000" dirty="0"/>
          </a:p>
        </p:txBody>
      </p:sp>
    </p:spTree>
    <p:extLst>
      <p:ext uri="{BB962C8B-B14F-4D97-AF65-F5344CB8AC3E}">
        <p14:creationId xmlns:p14="http://schemas.microsoft.com/office/powerpoint/2010/main" val="1308773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42636D-A242-7691-5F27-8E7A29C6B88B}"/>
              </a:ext>
            </a:extLst>
          </p:cNvPr>
          <p:cNvSpPr>
            <a:spLocks noGrp="1"/>
          </p:cNvSpPr>
          <p:nvPr>
            <p:ph idx="1"/>
          </p:nvPr>
        </p:nvSpPr>
        <p:spPr>
          <a:xfrm>
            <a:off x="399245" y="206062"/>
            <a:ext cx="11436439" cy="6651938"/>
          </a:xfrm>
        </p:spPr>
        <p:txBody>
          <a:bodyPr>
            <a:noAutofit/>
          </a:bodyPr>
          <a:lstStyle/>
          <a:p>
            <a:pPr indent="0" algn="just" fontAlgn="b">
              <a:lnSpc>
                <a:spcPct val="107000"/>
              </a:lnSpc>
              <a:spcBef>
                <a:spcPts val="0"/>
              </a:spcBef>
              <a:buNone/>
            </a:pPr>
            <a:r>
              <a:rPr lang="en-US" sz="35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“The Lord is my light and my salvation; whom shall I fear? the Lord is the strength of my life; OF WHOM SHALL I BE AFRAID. When the wicked, even mine enemies and my foes, came upon me to eat up my flesh, they stumbled and fell. Though an host should encamp against me, MY HEART SHALL NOT FEAR: though war should rise against me, in this will I be confident.” </a:t>
            </a:r>
            <a:r>
              <a:rPr lang="en-US" sz="35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(Ps.27:1-3</a:t>
            </a:r>
            <a:r>
              <a:rPr lang="en-US" sz="35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5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500" dirty="0">
              <a:latin typeface="Calibri" panose="020F0502020204030204" pitchFamily="34" charset="0"/>
              <a:ea typeface="Times New Roman" panose="02020603050405020304" pitchFamily="18" charset="0"/>
              <a:cs typeface="Times New Roman" panose="02020603050405020304" pitchFamily="18" charset="0"/>
            </a:endParaRPr>
          </a:p>
          <a:p>
            <a:pPr marL="457200" algn="just" fontAlgn="b">
              <a:lnSpc>
                <a:spcPct val="107000"/>
              </a:lnSpc>
              <a:spcBef>
                <a:spcPts val="0"/>
              </a:spcBef>
            </a:pPr>
            <a:r>
              <a:rPr lang="en-US" sz="35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refuse to fear, for the Lord is helping me, and He makes of me a new sharp threshing instrument having teeth: and I thresh the mountains, and beat them small, and I make the hills as chaff </a:t>
            </a:r>
            <a:r>
              <a:rPr lang="en-US" sz="35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(Is.41:13-15)</a:t>
            </a:r>
            <a:r>
              <a:rPr lang="en-US" sz="35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4B</a:t>
            </a:r>
            <a:endParaRPr lang="en-US" sz="2000" dirty="0"/>
          </a:p>
          <a:p>
            <a:pPr indent="0" algn="just" fontAlgn="b">
              <a:lnSpc>
                <a:spcPct val="107000"/>
              </a:lnSpc>
              <a:spcBef>
                <a:spcPts val="0"/>
              </a:spcBef>
              <a:buNone/>
            </a:pP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500" dirty="0"/>
          </a:p>
        </p:txBody>
      </p:sp>
    </p:spTree>
    <p:extLst>
      <p:ext uri="{BB962C8B-B14F-4D97-AF65-F5344CB8AC3E}">
        <p14:creationId xmlns:p14="http://schemas.microsoft.com/office/powerpoint/2010/main" val="4134801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BDC72-5BD8-87B2-D75A-D8639DCA1461}"/>
              </a:ext>
            </a:extLst>
          </p:cNvPr>
          <p:cNvSpPr>
            <a:spLocks noGrp="1"/>
          </p:cNvSpPr>
          <p:nvPr>
            <p:ph type="title"/>
          </p:nvPr>
        </p:nvSpPr>
        <p:spPr>
          <a:xfrm>
            <a:off x="476518" y="283335"/>
            <a:ext cx="10877282" cy="1542290"/>
          </a:xfrm>
        </p:spPr>
        <p:txBody>
          <a:bodyPr>
            <a:noAutofit/>
          </a:bodyPr>
          <a:lstStyle/>
          <a:p>
            <a:pPr marL="0" marR="0" lvl="0" indent="0" algn="ctr" fontAlgn="b">
              <a:lnSpc>
                <a:spcPct val="107000"/>
              </a:lnSpc>
              <a:spcBef>
                <a:spcPts val="0"/>
              </a:spcBef>
              <a:spcAft>
                <a:spcPts val="0"/>
              </a:spcAft>
            </a:pPr>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Prayer for honor, loyalty and faithfulness </a:t>
            </a: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//Prv.21:21 </a:t>
            </a:r>
            <a:r>
              <a:rPr lang="en-US" sz="3200" b="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nasb</a:t>
            </a:r>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He who pursues righteousness and loyalty, finds life, righteousness and honor. </a:t>
            </a:r>
            <a:endParaRPr lang="en-US" sz="3200" b="1" dirty="0">
              <a:solidFill>
                <a:srgbClr val="0070C0"/>
              </a:solidFill>
            </a:endParaRPr>
          </a:p>
        </p:txBody>
      </p:sp>
      <p:sp>
        <p:nvSpPr>
          <p:cNvPr id="3" name="Content Placeholder 2">
            <a:extLst>
              <a:ext uri="{FF2B5EF4-FFF2-40B4-BE49-F238E27FC236}">
                <a16:creationId xmlns:a16="http://schemas.microsoft.com/office/drawing/2014/main" id="{EF3D38DC-995B-8F50-9970-4B0B4BBC1381}"/>
              </a:ext>
            </a:extLst>
          </p:cNvPr>
          <p:cNvSpPr>
            <a:spLocks noGrp="1"/>
          </p:cNvSpPr>
          <p:nvPr>
            <p:ph idx="1"/>
          </p:nvPr>
        </p:nvSpPr>
        <p:spPr>
          <a:xfrm>
            <a:off x="270456" y="1825625"/>
            <a:ext cx="11718344" cy="4930776"/>
          </a:xfrm>
        </p:spPr>
        <p:txBody>
          <a:bodyPr>
            <a:noAutofit/>
          </a:bodyPr>
          <a:lstStyle/>
          <a:p>
            <a:pPr marR="0" lvl="0" algn="just" fontAlgn="b">
              <a:lnSpc>
                <a:spcPct val="107000"/>
              </a:lnSpc>
              <a:spcBef>
                <a:spcPts val="0"/>
              </a:spcBef>
              <a:spcAft>
                <a:spcPts val="0"/>
              </a:spcAft>
            </a:pPr>
            <a:r>
              <a:rPr lang="en-US" sz="43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pursue righteousness and loyalty and therefore find life, righteousness and honor; I therefore reject and renounce the sin of disloyalty in all its manifestations.</a:t>
            </a:r>
          </a:p>
          <a:p>
            <a:pPr marR="0" lvl="0" algn="just" fontAlgn="b">
              <a:lnSpc>
                <a:spcPct val="107000"/>
              </a:lnSpc>
              <a:spcBef>
                <a:spcPts val="0"/>
              </a:spcBef>
              <a:spcAft>
                <a:spcPts val="0"/>
              </a:spcAft>
            </a:pPr>
            <a:r>
              <a:rPr lang="en-US" sz="43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 refuse to be associated in any way with those who with disloyal tendencies as I as light reprove them.</a:t>
            </a:r>
          </a:p>
          <a:p>
            <a:pPr marL="0" indent="0" algn="ctr" fontAlgn="b">
              <a:lnSpc>
                <a:spcPct val="107000"/>
              </a:lnSpc>
              <a:spcBef>
                <a:spcPts val="0"/>
              </a:spcBef>
              <a:buNone/>
            </a:pPr>
            <a:r>
              <a:rPr lang="en-US" sz="2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5</a:t>
            </a:r>
            <a:endParaRPr lang="en-US" sz="2000" dirty="0"/>
          </a:p>
          <a:p>
            <a:pPr marL="0" marR="0" lvl="0" indent="0" algn="just" fontAlgn="b">
              <a:lnSpc>
                <a:spcPct val="107000"/>
              </a:lnSpc>
              <a:spcBef>
                <a:spcPts val="0"/>
              </a:spcBef>
              <a:spcAft>
                <a:spcPts val="0"/>
              </a:spcAft>
              <a:buNone/>
            </a:pPr>
            <a:endParaRPr lang="en-US" sz="43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4300" dirty="0"/>
          </a:p>
        </p:txBody>
      </p:sp>
    </p:spTree>
    <p:extLst>
      <p:ext uri="{BB962C8B-B14F-4D97-AF65-F5344CB8AC3E}">
        <p14:creationId xmlns:p14="http://schemas.microsoft.com/office/powerpoint/2010/main" val="4145771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E624F-54E1-3981-18B1-8BE38B45A839}"/>
              </a:ext>
            </a:extLst>
          </p:cNvPr>
          <p:cNvSpPr>
            <a:spLocks noGrp="1"/>
          </p:cNvSpPr>
          <p:nvPr>
            <p:ph type="title"/>
          </p:nvPr>
        </p:nvSpPr>
        <p:spPr>
          <a:xfrm>
            <a:off x="386365" y="365125"/>
            <a:ext cx="11423561" cy="2378074"/>
          </a:xfrm>
        </p:spPr>
        <p:txBody>
          <a:bodyPr>
            <a:noAutofit/>
          </a:bodyPr>
          <a:lstStyle/>
          <a:p>
            <a:pPr algn="ctr"/>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Prayer for the preservation of strength for the will of God </a:t>
            </a: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//Heb.12:1</a:t>
            </a:r>
            <a:b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Wherefore seeing we also are compassed about with so great a cloud of witnesses, let us lay aside every weight, and the sin which doth so easily beset us, and let us run with patience </a:t>
            </a:r>
            <a:br>
              <a:rPr lang="en-US" sz="32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the race that is set before us</a:t>
            </a:r>
            <a:br>
              <a:rPr lang="en-US" sz="3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en-US" sz="3200" i="1" dirty="0">
              <a:solidFill>
                <a:srgbClr val="0070C0"/>
              </a:solidFill>
            </a:endParaRPr>
          </a:p>
        </p:txBody>
      </p:sp>
      <p:sp>
        <p:nvSpPr>
          <p:cNvPr id="3" name="Content Placeholder 2">
            <a:extLst>
              <a:ext uri="{FF2B5EF4-FFF2-40B4-BE49-F238E27FC236}">
                <a16:creationId xmlns:a16="http://schemas.microsoft.com/office/drawing/2014/main" id="{FBD4072D-2AD8-6F44-803E-FA32EC281ED9}"/>
              </a:ext>
            </a:extLst>
          </p:cNvPr>
          <p:cNvSpPr>
            <a:spLocks noGrp="1"/>
          </p:cNvSpPr>
          <p:nvPr>
            <p:ph idx="1"/>
          </p:nvPr>
        </p:nvSpPr>
        <p:spPr>
          <a:xfrm>
            <a:off x="127000" y="2743198"/>
            <a:ext cx="11678635" cy="4114801"/>
          </a:xfrm>
        </p:spPr>
        <p:txBody>
          <a:bodyPr>
            <a:normAutofit fontScale="32500" lnSpcReduction="20000"/>
          </a:bodyPr>
          <a:lstStyle/>
          <a:p>
            <a:pPr marL="457200" marR="0" algn="just" fontAlgn="b">
              <a:lnSpc>
                <a:spcPct val="107000"/>
              </a:lnSpc>
              <a:spcBef>
                <a:spcPts val="0"/>
              </a:spcBef>
              <a:spcAft>
                <a:spcPts val="0"/>
              </a:spcAft>
            </a:pPr>
            <a:r>
              <a:rPr lang="en-US" sz="123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Lord I choose to lay aside every weight, care and concern, I thank you that by the blood of Jesus, I escape from schemes and devices that sap my strength and that tends to drag me into captivity. I fix my eyes on the Lord Jesus and follow His example, </a:t>
            </a:r>
            <a:r>
              <a:rPr lang="en-US" sz="123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enduring my cross and </a:t>
            </a:r>
            <a:r>
              <a:rPr lang="en-US" sz="123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despising whatever shame.</a:t>
            </a:r>
          </a:p>
          <a:p>
            <a:pPr indent="0" algn="ctr" fontAlgn="b">
              <a:lnSpc>
                <a:spcPct val="107000"/>
              </a:lnSpc>
              <a:spcBef>
                <a:spcPts val="0"/>
              </a:spcBef>
              <a:buNone/>
            </a:pPr>
            <a:endParaRPr lang="en-US" sz="5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0" algn="ctr" fontAlgn="b">
              <a:lnSpc>
                <a:spcPct val="107000"/>
              </a:lnSpc>
              <a:spcBef>
                <a:spcPts val="0"/>
              </a:spcBef>
              <a:buNone/>
            </a:pPr>
            <a:r>
              <a:rPr lang="en-US" sz="50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Slide 6</a:t>
            </a:r>
            <a:endParaRPr lang="en-US" sz="5000" dirty="0"/>
          </a:p>
          <a:p>
            <a:pPr marR="0" indent="0" algn="just" fontAlgn="b">
              <a:lnSpc>
                <a:spcPct val="107000"/>
              </a:lnSpc>
              <a:spcBef>
                <a:spcPts val="0"/>
              </a:spcBef>
              <a:spcAft>
                <a:spcPts val="0"/>
              </a:spcAft>
              <a:buNone/>
            </a:pPr>
            <a:r>
              <a:rPr lang="en-US" sz="4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4000" dirty="0"/>
          </a:p>
        </p:txBody>
      </p:sp>
    </p:spTree>
    <p:extLst>
      <p:ext uri="{BB962C8B-B14F-4D97-AF65-F5344CB8AC3E}">
        <p14:creationId xmlns:p14="http://schemas.microsoft.com/office/powerpoint/2010/main" val="21575991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4793</TotalTime>
  <Words>2828</Words>
  <Application>Microsoft Macintosh PowerPoint</Application>
  <PresentationFormat>Widescreen</PresentationFormat>
  <Paragraphs>106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Prayers for from  The Porch To The Altar </vt:lpstr>
      <vt:lpstr>Praying appropriating abundant life //John 10:10: The thief cometh not, but for to steal, and to kill, and to destroy: I am come that they might have life, and that they might have it more abundantly.</vt:lpstr>
      <vt:lpstr>Appropriating direction in 2025, in accordance to //Ps.16:6 The lines are fallen unto me in pleasant places; yea, I have a goodly heritage. </vt:lpstr>
      <vt:lpstr>Prayer for spiritual enlightenment &amp; insulation from demonic influences //Eph.1:17-19  That the God of our Lord Jesus Christ, the Father of glory, may give unto you the spirit of wisdom and revelation in the knowledge of him:  The eyes of your understanding being enlightened; that ye may know what is the hope of his calling, and what the riches of the glory of his inheritance in the saints,  And what is the exceeding greatness of his power to us-ward who believe, according to the working of his mighty power.   Slide 3a </vt:lpstr>
      <vt:lpstr>PowerPoint Presentation</vt:lpstr>
      <vt:lpstr>Deliverance from phobias //2Tim.1:7. For God hath not given us the spirit of fear; but of power, and of love, and of a sound mind.</vt:lpstr>
      <vt:lpstr>PowerPoint Presentation</vt:lpstr>
      <vt:lpstr>Prayer for honor, loyalty and faithfulness //Prv.21:21 nasb. He who pursues righteousness and loyalty, finds life, righteousness and honor. </vt:lpstr>
      <vt:lpstr>Prayer for the preservation of strength for the will of God //Heb.12:1 Wherefore seeing we also are compassed about with so great a cloud of witnesses, let us lay aside every weight, and the sin which doth so easily beset us, and let us run with patience  the race that is set before us </vt:lpstr>
      <vt:lpstr>Prayer for the preservation of strength for the will of God continued</vt:lpstr>
      <vt:lpstr>Prayer of commitment to God’s House //Ps.102:13-14 Thou shalt arise, and have mercy upon Zion: for the time to favour her, yea, the set time, is come. For thy servants take pleasure in her stones, and favour the dust thereof.</vt:lpstr>
      <vt:lpstr>PowerPoint Presentation</vt:lpstr>
      <vt:lpstr>For the right attitude to endure troubles &amp; persecutions in 2025 //2Ths.1:3-6. We are bound to thank God always for you, brethren, as it is meet, because that your faith groweth exceedingly, and the charity of every one of you all toward each other aboundeth; So that we ourselves glory in you in the churches of God for your patience and faith in all your persecutions and tribulations that ye endure: Which is a manifest token of the righteous judgment of God, that ye may be counted worthy of the kingdom of God, for which ye also suffer: </vt:lpstr>
      <vt:lpstr>PowerPoint Presentation</vt:lpstr>
      <vt:lpstr>Appropriate rest and pray from that place //Mat.11:28-30  Come unto me, all ye that labour and are heavy laden, and I will give you rest. Take my yoke upon you, and learn of me; for I am meek and lowly in heart: and ye shall find rest unto your souls. For my yoke is easy, and my burden is light.</vt:lpstr>
      <vt:lpstr>Pray activating the ministry of superior angels: Psalm 103:20:  Bless the LORD, ye his angels, that excel in strength, that do his commandments, hearkening unto the voice of his word. </vt:lpstr>
      <vt:lpstr>Pray Psalm 91:1-16</vt:lpstr>
      <vt:lpstr>Prayers on prosperity and financial well being:</vt:lpstr>
      <vt:lpstr>Prayers on prosperity and financial well being (continued):</vt:lpstr>
      <vt:lpstr>Prayers on prosperity and financial well being (continued):</vt:lpstr>
      <vt:lpstr>Prayers on prosperity and financial well being (continued):</vt:lpstr>
      <vt:lpstr>Prayers for your family:</vt:lpstr>
      <vt:lpstr>Praying the Lord’s requests: Seeing that shepherd leadership is the answer to the problems of life, the Lord requested us to pray for laborers into the harvest field //Mt.9:35-37. The harvest truly is plenteous, but the labourers are few; Pray ye therefore the Lord of the harvest, that he will send forth labourers into his harvest. </vt:lpstr>
      <vt:lpstr>Praying the Lord’s requests continued: The harvest truly is plenteous, but the labourers are few; Pray ye therefore the Lord of the harvest, that he will send forth labourers into his harvest. </vt:lpstr>
      <vt:lpstr>Praying the Lord’s requests continued: Zech.10:1. Ask ye of the LORD rain in the time of the latter rain; so the LORD shall make bright clouds, and give them showers of rain, to every one grass in the field.</vt:lpstr>
      <vt:lpstr>2 Thessalonians 3:5 And the Lord direct your hearts into the love of God, and into the patient waiting for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Bullets For:  4 INDICES FOR  SPIRITUAL DEVELOPMENT </dc:title>
  <dc:creator>Microsoft Office User</dc:creator>
  <cp:lastModifiedBy>Microsoft Office User</cp:lastModifiedBy>
  <cp:revision>16</cp:revision>
  <dcterms:created xsi:type="dcterms:W3CDTF">2024-08-31T18:44:49Z</dcterms:created>
  <dcterms:modified xsi:type="dcterms:W3CDTF">2025-01-25T10:41:03Z</dcterms:modified>
</cp:coreProperties>
</file>